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8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368B0EB-D078-4235-9C06-449D9749CE97}" type="datetimeFigureOut">
              <a:rPr lang="it-IT" smtClean="0"/>
              <a:pPr/>
              <a:t>01/12/2013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2C2A40E-6609-436C-AF53-548EAE3BDC77}"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368B0EB-D078-4235-9C06-449D9749CE97}" type="datetimeFigureOut">
              <a:rPr lang="it-IT" smtClean="0"/>
              <a:pPr/>
              <a:t>01/12/2013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2C2A40E-6609-436C-AF53-548EAE3BDC77}"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368B0EB-D078-4235-9C06-449D9749CE97}" type="datetimeFigureOut">
              <a:rPr lang="it-IT" smtClean="0"/>
              <a:pPr/>
              <a:t>01/12/2013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2C2A40E-6609-436C-AF53-548EAE3BDC77}"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368B0EB-D078-4235-9C06-449D9749CE97}" type="datetimeFigureOut">
              <a:rPr lang="it-IT" smtClean="0"/>
              <a:pPr/>
              <a:t>01/12/2013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2C2A40E-6609-436C-AF53-548EAE3BDC77}"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368B0EB-D078-4235-9C06-449D9749CE97}" type="datetimeFigureOut">
              <a:rPr lang="it-IT" smtClean="0"/>
              <a:pPr/>
              <a:t>01/12/2013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2C2A40E-6609-436C-AF53-548EAE3BDC77}"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368B0EB-D078-4235-9C06-449D9749CE97}" type="datetimeFigureOut">
              <a:rPr lang="it-IT" smtClean="0"/>
              <a:pPr/>
              <a:t>01/12/2013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2C2A40E-6609-436C-AF53-548EAE3BDC77}"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368B0EB-D078-4235-9C06-449D9749CE97}" type="datetimeFigureOut">
              <a:rPr lang="it-IT" smtClean="0"/>
              <a:pPr/>
              <a:t>01/12/2013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2C2A40E-6609-436C-AF53-548EAE3BDC77}"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368B0EB-D078-4235-9C06-449D9749CE97}" type="datetimeFigureOut">
              <a:rPr lang="it-IT" smtClean="0"/>
              <a:pPr/>
              <a:t>01/12/2013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2C2A40E-6609-436C-AF53-548EAE3BDC77}"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368B0EB-D078-4235-9C06-449D9749CE97}" type="datetimeFigureOut">
              <a:rPr lang="it-IT" smtClean="0"/>
              <a:pPr/>
              <a:t>01/12/2013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2C2A40E-6609-436C-AF53-548EAE3BDC77}"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368B0EB-D078-4235-9C06-449D9749CE97}" type="datetimeFigureOut">
              <a:rPr lang="it-IT" smtClean="0"/>
              <a:pPr/>
              <a:t>01/12/2013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2C2A40E-6609-436C-AF53-548EAE3BDC77}"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368B0EB-D078-4235-9C06-449D9749CE97}" type="datetimeFigureOut">
              <a:rPr lang="it-IT" smtClean="0"/>
              <a:pPr/>
              <a:t>01/12/2013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2C2A40E-6609-436C-AF53-548EAE3BDC77}"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68B0EB-D078-4235-9C06-449D9749CE97}" type="datetimeFigureOut">
              <a:rPr lang="it-IT" smtClean="0"/>
              <a:pPr/>
              <a:t>01/12/2013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C2A40E-6609-436C-AF53-548EAE3BDC77}"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giurcost.org/decisioni/1999/0109s-99.html" TargetMode="External"/><Relationship Id="rId2" Type="http://schemas.openxmlformats.org/officeDocument/2006/relationships/hyperlink" Target="http://www.giurcost.org/decisioni/1996/0310s-96.htm" TargetMode="External"/><Relationship Id="rId1" Type="http://schemas.openxmlformats.org/officeDocument/2006/relationships/slideLayout" Target="../slideLayouts/slideLayout7.xml"/><Relationship Id="rId4" Type="http://schemas.openxmlformats.org/officeDocument/2006/relationships/hyperlink" Target="http://www.giurcost.org/decisioni/1997/0446s-97.ht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39552" y="476672"/>
            <a:ext cx="7920880" cy="523220"/>
          </a:xfrm>
          <a:prstGeom prst="rect">
            <a:avLst/>
          </a:prstGeom>
          <a:noFill/>
        </p:spPr>
        <p:txBody>
          <a:bodyPr wrap="square" rtlCol="0">
            <a:spAutoFit/>
          </a:bodyPr>
          <a:lstStyle/>
          <a:p>
            <a:pPr algn="ctr"/>
            <a:r>
              <a:rPr lang="it-IT" sz="2800" dirty="0" smtClean="0">
                <a:solidFill>
                  <a:srgbClr val="00B050"/>
                </a:solidFill>
                <a:effectLst>
                  <a:outerShdw blurRad="38100" dist="38100" dir="2700000" algn="tl">
                    <a:srgbClr val="000000">
                      <a:alpha val="43137"/>
                    </a:srgbClr>
                  </a:outerShdw>
                </a:effectLst>
              </a:rPr>
              <a:t>Metafisica delle sentenze della Corte costituzionale </a:t>
            </a:r>
            <a:r>
              <a:rPr lang="it-IT" sz="2800" dirty="0" err="1" smtClean="0">
                <a:solidFill>
                  <a:srgbClr val="00B050"/>
                </a:solidFill>
                <a:effectLst>
                  <a:outerShdw blurRad="38100" dist="38100" dir="2700000" algn="tl">
                    <a:srgbClr val="000000">
                      <a:alpha val="43137"/>
                    </a:srgbClr>
                  </a:outerShdw>
                </a:effectLst>
              </a:rPr>
              <a:t>II</a:t>
            </a:r>
            <a:endParaRPr lang="it-IT" sz="2800" dirty="0">
              <a:solidFill>
                <a:srgbClr val="00B050"/>
              </a:solidFill>
              <a:effectLst>
                <a:outerShdw blurRad="38100" dist="38100" dir="2700000" algn="tl">
                  <a:srgbClr val="000000">
                    <a:alpha val="43137"/>
                  </a:srgbClr>
                </a:outerShdw>
              </a:effectLst>
            </a:endParaRPr>
          </a:p>
        </p:txBody>
      </p:sp>
      <p:sp>
        <p:nvSpPr>
          <p:cNvPr id="5" name="Ovale 4"/>
          <p:cNvSpPr/>
          <p:nvPr/>
        </p:nvSpPr>
        <p:spPr>
          <a:xfrm>
            <a:off x="1979712" y="1916832"/>
            <a:ext cx="4032448" cy="403244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ttangolo 7"/>
          <p:cNvSpPr/>
          <p:nvPr/>
        </p:nvSpPr>
        <p:spPr>
          <a:xfrm>
            <a:off x="3923928" y="1340768"/>
            <a:ext cx="144016" cy="540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4355976" y="3789040"/>
            <a:ext cx="1512168" cy="646331"/>
          </a:xfrm>
          <a:prstGeom prst="rect">
            <a:avLst/>
          </a:prstGeom>
          <a:noFill/>
        </p:spPr>
        <p:txBody>
          <a:bodyPr wrap="square" rtlCol="0">
            <a:spAutoFit/>
          </a:bodyPr>
          <a:lstStyle/>
          <a:p>
            <a:r>
              <a:rPr lang="it-IT"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idee</a:t>
            </a:r>
            <a:endParaRPr lang="it-IT"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0" name="CasellaDiTesto 9"/>
          <p:cNvSpPr txBox="1"/>
          <p:nvPr/>
        </p:nvSpPr>
        <p:spPr>
          <a:xfrm>
            <a:off x="2555776" y="3789040"/>
            <a:ext cx="1296144" cy="646331"/>
          </a:xfrm>
          <a:prstGeom prst="rect">
            <a:avLst/>
          </a:prstGeom>
          <a:noFill/>
        </p:spPr>
        <p:txBody>
          <a:bodyPr wrap="square" rtlCol="0">
            <a:spAutoFit/>
          </a:bodyPr>
          <a:lstStyle/>
          <a:p>
            <a:r>
              <a:rPr lang="it-IT"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cose</a:t>
            </a:r>
            <a:endParaRPr lang="it-IT" sz="3600" dirty="0"/>
          </a:p>
        </p:txBody>
      </p:sp>
      <p:sp>
        <p:nvSpPr>
          <p:cNvPr id="14" name="CasellaDiTesto 13"/>
          <p:cNvSpPr txBox="1"/>
          <p:nvPr/>
        </p:nvSpPr>
        <p:spPr>
          <a:xfrm>
            <a:off x="611560" y="2708920"/>
            <a:ext cx="1440160" cy="369332"/>
          </a:xfrm>
          <a:prstGeom prst="rect">
            <a:avLst/>
          </a:prstGeom>
          <a:noFill/>
        </p:spPr>
        <p:txBody>
          <a:bodyPr wrap="square" rtlCol="0">
            <a:spAutoFit/>
          </a:bodyPr>
          <a:lstStyle/>
          <a:p>
            <a:r>
              <a:rPr lang="it-IT" dirty="0" smtClean="0">
                <a:solidFill>
                  <a:srgbClr val="FF0000"/>
                </a:solidFill>
                <a:effectLst>
                  <a:outerShdw blurRad="38100" dist="38100" dir="2700000" algn="tl">
                    <a:srgbClr val="000000">
                      <a:alpha val="43137"/>
                    </a:srgbClr>
                  </a:outerShdw>
                </a:effectLst>
              </a:rPr>
              <a:t>disposizioni</a:t>
            </a:r>
            <a:endParaRPr lang="it-IT" dirty="0">
              <a:solidFill>
                <a:srgbClr val="FF0000"/>
              </a:solidFill>
              <a:effectLst>
                <a:outerShdw blurRad="38100" dist="38100" dir="2700000" algn="tl">
                  <a:srgbClr val="000000">
                    <a:alpha val="43137"/>
                  </a:srgbClr>
                </a:outerShdw>
              </a:effectLst>
            </a:endParaRPr>
          </a:p>
        </p:txBody>
      </p:sp>
      <p:sp>
        <p:nvSpPr>
          <p:cNvPr id="17" name="CasellaDiTesto 16"/>
          <p:cNvSpPr txBox="1"/>
          <p:nvPr/>
        </p:nvSpPr>
        <p:spPr>
          <a:xfrm>
            <a:off x="6516216" y="3284984"/>
            <a:ext cx="2088232" cy="646331"/>
          </a:xfrm>
          <a:prstGeom prst="rect">
            <a:avLst/>
          </a:prstGeom>
          <a:noFill/>
        </p:spPr>
        <p:txBody>
          <a:bodyPr wrap="square" rtlCol="0">
            <a:spAutoFit/>
          </a:bodyPr>
          <a:lstStyle/>
          <a:p>
            <a:r>
              <a:rPr lang="it-IT" dirty="0" smtClean="0"/>
              <a:t>ossia i dubbi circa il contrasto tra norme</a:t>
            </a:r>
            <a:endParaRPr lang="it-IT" dirty="0"/>
          </a:p>
        </p:txBody>
      </p:sp>
      <p:sp>
        <p:nvSpPr>
          <p:cNvPr id="19" name="CasellaDiTesto 18"/>
          <p:cNvSpPr txBox="1"/>
          <p:nvPr/>
        </p:nvSpPr>
        <p:spPr>
          <a:xfrm>
            <a:off x="6300192" y="4221088"/>
            <a:ext cx="2016224" cy="1200329"/>
          </a:xfrm>
          <a:prstGeom prst="rect">
            <a:avLst/>
          </a:prstGeom>
          <a:noFill/>
        </p:spPr>
        <p:txBody>
          <a:bodyPr wrap="square" rtlCol="0">
            <a:spAutoFit/>
          </a:bodyPr>
          <a:lstStyle/>
          <a:p>
            <a:r>
              <a:rPr lang="it-IT" dirty="0" smtClean="0"/>
              <a:t>Perché è sbagliata l’interpretazione della </a:t>
            </a:r>
            <a:r>
              <a:rPr lang="it-IT" dirty="0" smtClean="0">
                <a:solidFill>
                  <a:srgbClr val="FF0000"/>
                </a:solidFill>
                <a:effectLst>
                  <a:outerShdw blurRad="38100" dist="38100" dir="2700000" algn="tl">
                    <a:srgbClr val="000000">
                      <a:alpha val="43137"/>
                    </a:srgbClr>
                  </a:outerShdw>
                </a:effectLst>
              </a:rPr>
              <a:t>disposizione oggetto</a:t>
            </a:r>
            <a:endParaRPr lang="it-IT" dirty="0"/>
          </a:p>
        </p:txBody>
      </p:sp>
      <p:sp>
        <p:nvSpPr>
          <p:cNvPr id="23" name="CasellaDiTesto 22"/>
          <p:cNvSpPr txBox="1"/>
          <p:nvPr/>
        </p:nvSpPr>
        <p:spPr>
          <a:xfrm>
            <a:off x="3779912" y="4005064"/>
            <a:ext cx="504056" cy="400110"/>
          </a:xfrm>
          <a:prstGeom prst="rect">
            <a:avLst/>
          </a:prstGeom>
          <a:noFill/>
        </p:spPr>
        <p:txBody>
          <a:bodyPr wrap="square" rtlCol="0">
            <a:spAutoFit/>
          </a:bodyPr>
          <a:lstStyle/>
          <a:p>
            <a:r>
              <a:rPr lang="it-IT" sz="2000" dirty="0" smtClean="0">
                <a:solidFill>
                  <a:srgbClr val="FF0000"/>
                </a:solidFill>
                <a:effectLst>
                  <a:outerShdw blurRad="38100" dist="38100" dir="2700000" algn="tl">
                    <a:srgbClr val="000000">
                      <a:alpha val="43137"/>
                    </a:srgbClr>
                  </a:outerShdw>
                </a:effectLst>
              </a:rPr>
              <a:t>vs.</a:t>
            </a:r>
            <a:endParaRPr lang="it-IT" sz="2000" dirty="0">
              <a:solidFill>
                <a:srgbClr val="FF0000"/>
              </a:solidFill>
              <a:effectLst>
                <a:outerShdw blurRad="38100" dist="38100" dir="2700000" algn="tl">
                  <a:srgbClr val="000000">
                    <a:alpha val="43137"/>
                  </a:srgbClr>
                </a:outerShdw>
              </a:effectLst>
            </a:endParaRPr>
          </a:p>
        </p:txBody>
      </p:sp>
      <p:sp>
        <p:nvSpPr>
          <p:cNvPr id="25" name="CasellaDiTesto 24"/>
          <p:cNvSpPr txBox="1"/>
          <p:nvPr/>
        </p:nvSpPr>
        <p:spPr>
          <a:xfrm>
            <a:off x="6084168" y="1412776"/>
            <a:ext cx="2736304" cy="923330"/>
          </a:xfrm>
          <a:prstGeom prst="rect">
            <a:avLst/>
          </a:prstGeom>
          <a:noFill/>
        </p:spPr>
        <p:txBody>
          <a:bodyPr wrap="square" rtlCol="0">
            <a:spAutoFit/>
          </a:bodyPr>
          <a:lstStyle/>
          <a:p>
            <a:r>
              <a:rPr lang="it-IT" dirty="0" smtClean="0">
                <a:solidFill>
                  <a:srgbClr val="FF0000"/>
                </a:solidFill>
                <a:effectLst>
                  <a:outerShdw blurRad="38100" dist="38100" dir="2700000" algn="tl">
                    <a:srgbClr val="000000">
                      <a:alpha val="43137"/>
                    </a:srgbClr>
                  </a:outerShdw>
                </a:effectLst>
              </a:rPr>
              <a:t>Sentenze </a:t>
            </a:r>
            <a:r>
              <a:rPr lang="it-IT" u="sng" dirty="0" smtClean="0">
                <a:solidFill>
                  <a:srgbClr val="FF0000"/>
                </a:solidFill>
                <a:effectLst>
                  <a:outerShdw blurRad="38100" dist="38100" dir="2700000" algn="tl">
                    <a:srgbClr val="000000">
                      <a:alpha val="43137"/>
                    </a:srgbClr>
                  </a:outerShdw>
                </a:effectLst>
              </a:rPr>
              <a:t>interpretative </a:t>
            </a:r>
            <a:r>
              <a:rPr lang="it-IT" dirty="0" smtClean="0">
                <a:solidFill>
                  <a:srgbClr val="FF0000"/>
                </a:solidFill>
                <a:effectLst>
                  <a:outerShdw blurRad="38100" dist="38100" dir="2700000" algn="tl">
                    <a:srgbClr val="000000">
                      <a:alpha val="43137"/>
                    </a:srgbClr>
                  </a:outerShdw>
                </a:effectLst>
              </a:rPr>
              <a:t>di rigetto</a:t>
            </a:r>
          </a:p>
          <a:p>
            <a:r>
              <a:rPr lang="it-IT" dirty="0" smtClean="0"/>
              <a:t>dichiarano infondate le</a:t>
            </a:r>
            <a:endParaRPr lang="it-IT" dirty="0"/>
          </a:p>
        </p:txBody>
      </p:sp>
      <p:sp>
        <p:nvSpPr>
          <p:cNvPr id="26" name="CasellaDiTesto 25"/>
          <p:cNvSpPr txBox="1"/>
          <p:nvPr/>
        </p:nvSpPr>
        <p:spPr>
          <a:xfrm>
            <a:off x="6300192" y="2636912"/>
            <a:ext cx="2232248" cy="369332"/>
          </a:xfrm>
          <a:prstGeom prst="rect">
            <a:avLst/>
          </a:prstGeom>
          <a:noFill/>
        </p:spPr>
        <p:txBody>
          <a:bodyPr wrap="square" rtlCol="0">
            <a:spAutoFit/>
          </a:bodyPr>
          <a:lstStyle/>
          <a:p>
            <a:r>
              <a:rPr lang="it-IT" dirty="0" smtClean="0">
                <a:solidFill>
                  <a:srgbClr val="FF0000"/>
                </a:solidFill>
                <a:effectLst>
                  <a:outerShdw blurRad="38100" dist="38100" dir="2700000" algn="tl">
                    <a:srgbClr val="000000">
                      <a:alpha val="43137"/>
                    </a:srgbClr>
                  </a:outerShdw>
                </a:effectLst>
              </a:rPr>
              <a:t>questioni</a:t>
            </a:r>
            <a:endParaRPr lang="it-IT" dirty="0">
              <a:solidFill>
                <a:srgbClr val="FF0000"/>
              </a:solidFill>
              <a:effectLst>
                <a:outerShdw blurRad="38100" dist="38100" dir="2700000" algn="tl">
                  <a:srgbClr val="000000">
                    <a:alpha val="43137"/>
                  </a:srgbClr>
                </a:outerShdw>
              </a:effectLst>
            </a:endParaRPr>
          </a:p>
        </p:txBody>
      </p:sp>
      <p:pic>
        <p:nvPicPr>
          <p:cNvPr id="2050" name="Picture 2" descr="http://img1.amando.it/imagesdyn/articoli/27/92/30358.jpg"/>
          <p:cNvPicPr>
            <a:picLocks noChangeAspect="1" noChangeArrowheads="1"/>
          </p:cNvPicPr>
          <p:nvPr/>
        </p:nvPicPr>
        <p:blipFill>
          <a:blip r:embed="rId2" cstate="print"/>
          <a:srcRect/>
          <a:stretch>
            <a:fillRect/>
          </a:stretch>
        </p:blipFill>
        <p:spPr bwMode="auto">
          <a:xfrm>
            <a:off x="1907704" y="2060848"/>
            <a:ext cx="1620180" cy="1296144"/>
          </a:xfrm>
          <a:prstGeom prst="rect">
            <a:avLst/>
          </a:prstGeom>
          <a:noFill/>
        </p:spPr>
      </p:pic>
      <p:sp>
        <p:nvSpPr>
          <p:cNvPr id="2052" name="AutoShape 4" descr="data:image/jpeg;base64,/9j/4AAQSkZJRgABAQAAAQABAAD/2wCEAAkGBhQQERUUEhQVFBUWFBkYFhUUFBYWFRwWFRkXGBkYFxkXHCceHRkjGRcYHzAhIycpLCwsFR4xNjAqQSYrLCkBCQoKDgwOGg8PGiwlHyUsLCwrKSk1LCwqMCwsLCwpLCkwLCkpLCwsLCwpLCw0KSwsLSwsKSwvLiwsLCwpLCwyLP/AABEIAOMA3gMBIgACEQEDEQH/xAAcAAACAgMBAQAAAAAAAAAAAAAABwYIAQQFAwL/xABIEAABAwIEBAMFBQILBgcAAAABAgMRAAQFEiExBgcTQSJRYRQyQnGBCCNSYpEzchUkNDVDU3OxsrPBFlSClKHRGHSTtNLj8P/EABsBAQACAwEBAAAAAAAAAAAAAAAEBQECAwYH/8QANhEAAgEDAgIHBgYBBQAAAAAAAAECAwQRITEFEhMiQVFhcZEGFDKBscEjodHh8PFyJDM0QlL/2gAMAwEAAhEDEQA/AHjRRRQBRRRQBRRRQBRRRQBRRRQGDSL4j5/3Kblxuzt2ihsrEupcWs9OcyobWkJSIJ76d6ZXMjjVOFWandC6rwMoMwXCJkxrlSJJ22AkSKSfL3BHFW1/erJPUtrhpIiStSk51q0/MAIjUqPlUe5rxoQ55eC9dDeEHN4Q3+VvMYYuwvOgNvtEBxKfcIVOVaASSAYIgzBG5qcUi/s2XCc14jKM8NKzT4imVjLHkDrP5qegqQaBUS5icftYRbhahndckMt7ZlCJKj2QmRPfUDvUlvb1DLa3HFBKEJKlqOwSkSSfkBVZ3Fr4jxdSznSyIMKUSUMIIGVJAgKUTO0Ss71zq1I0oOcnotTMYuTwjQu+LcXIF+q4fQhbpShQcyt5oUSlDcxlAzD3SNInSrL8IYqq7sbZ9ZSVOsIWvJ7ucpGYDUxCpEdoilNzew5AwxOUZQy62EJTASAUqRERsAanPJX+ZbT5O/8AuHqh8PvPfKPS4xq0da1Po5cpOKKKKsDiFFc7HMfZsmVPXCwhCRJJ3PokblROkDzpD8Z827vFnPZsNQ620oRCP27kGSSUnwIgbA+ckgwMNpLLBYiazVZOB8Tu8Ixdm0DwUlx9pt5sLK2j1ihKtAYDiZidD4PIwbNA0jJSSa2DWDNFFFZAUUUUAUUUUAUUUUAUUUUBysf4ntrBsOXTyGkkwMxMk6SEpSCpUSJgGBvWrw7x3ZYgpSLW4Q6pIkpAWlUbSErSCRMSRMSPMUnPtBOuPYlbW6YjoJyDbxvOrRqfLwJ+WtcDGbNfD2KNP24UWh4kBSwcyYyutqIH5iJjuDXKVaEaipt6vLXy/s2UW02WhrBrSwTGG7xht9lWZtxOZJgg+RkHuCCPpW6a6mpXLnC/7bjyLYqUlKCwxqAQC6UqUpIB10cG53TTWtbVLSEtoGVCEhKUjSEjballz1wZy0xJq+aSQHMiupEpD7OwJJIzZUJMQAQk7wan2C8RMXVuHkOIyhGZzxAdMgSoLB1SAZ37Ce9eS9pYVWqbj8Ovr2fsWFk4rKe4teVb/wDB/ECrcwAsvW+sqjULQAR3JbQJOmpqyAqtnAjP8IcSdZmeml5x8qge4nQEiRupSR3jMNN6smK9TScnCLlvhZ8yBLd4FP8AaJxFxuxZbQopS69CwCRmCE5gDHadY8wPKtflfgKLawbWEw4+kOLJyk6zkAI+HLBidCo10+f2BLuMODqAVG3cC1Aa+BQKVK2nwyD6CSdq4XKTH0PWSWJAcYlJT3KFKKguPKVEH1HqJo/aFVHadTbKz5f3glWeOk1NDnZiuS2aYAP3rmYnKcsNjQZtplQMDsNYkSy+UliWcHs0lQVLRXKdodWt0D5gLAPqDSr54YkkN27HxFZdOuyUgoGkdypXfTIfOm5y1wc2mF2jRmQyFKBiQp0l1Q00gKWR8hXbgceWyhpjOfrua3TzVZJ6jvG3GzGFW5deMqMhpoGFuL8h5Ad1bD1JAPZxC/bt21OurCG0JKlKUYAA71WpCHuJMUW64SGEkSM0ZGAYShIJVC1RJjTMVGrarVjSg6k3hI4Ri5PCPhNviHEr5deXlaQSAohQZQCZKGgB4laidZjLJ2hmWGC22D2jqmk6IQVrWrVayhOmY6aT8IgCTG9dyyskMtpbaSEIQISlOwA//TJ1MkmoTzjxYNWPR0zPrSI0nI2QsmJn3gjWP768NU4hV4pcxoLSDe3h4/ItFRjQg5dpxeR2Ae34i9ePjP0VdSTEG4dUogkRBiFq0iDlNWJqBck8CNrhTRUIU+S+fkuAjuRq2lB0jcSN6nte8SxoipCiiisgKKKKAKKKKAwTQFUhvtC8UPF9uxQopZ6aXHE5SnMsqVlzKOikJASdNAqZ1Ayx6wxHGMAAKZVb6+EnrWxzbHwmUSYO6TqJ3g6SqQi1GTSb28TKTeqLN0UquD+flrcwi8Hsrke/7zBP726T+8I032ppoWFAEEEESCNQQe4rcwV++0I2tnEba4SQPuEhHchbLi1SQREStMb7GfWacTYA3ilp05HjAcZc1gKIlCtNcpCtRGx84r1568LKvMP6rc57VRcy/ibIhf1AAV8kqEaiIXy35iMJtAzdvBtbOiSufE1umCN1J1TG8BMT28/xuhWkqdehnmg+zfUl2s4rMZbM9vs8cSLS89YqkoILqNoSpJSleu8KBT9U9pMviq38mmTeY6q5gpCeu+QNQC7mQEknt96dfy1YbEcTat2y484htCd1LUEp/U9/Sr9ZxqRWafE3DDGIsKYuUlSDqCCUqSoTCkkdxPeR5gjSkjd/Z3vULWGLm3LZ0BWp1tak6GFJS2obj8R2B02Ep4o+0LbMnLZNm5PdapabHykZld+wG2p7LTG+dmJ3J0eDAEeG3Tk1E6lSipes7Zo0GlZMDt5actG8HbUVLDr7gAWsCEhI1CEA6xO5O+m0AV3/APbSx/3y1/5ln/5VT68xBx5WZ1xbiojM4orMDtKiTGp09a16AuJd8VYe6hTa7u0UlaSlSTcswUqEEe/5Ujbvle+3dlWC3bL6RJT0rtsPtpMCFwoSNSJG8agUrayKw0msMDq4S5IXT90H8WUMgVmKOr1HHFCCAVJkBEkzrOkACZD2SiNBVPcA45vbCBbXDiEj4JCm/i+Bcp3UTtuZpp8J/aJkhGINAAkDrMAwBsStskk+cpPnCe1EsbAlvPjFOjhC0yoF51toZfq4oK190pbUO+4qLcncMDWH9TcvOKUd9myW0jeNwoyPxR2qe8S4exj+GLRbuoWlfiacEQHUapCpBKdfCrSYUfOkbgPFl3gLirW6YVlnN01khSZ+JpWqSkwdgQSN96q+L21W5tnTpb5Wnf4Ei3nGE8yHfSV4suFY1i7VrbqzICukgj3RGrzggmQAkmRultO9e/FvNBy+AtbFtxIdhJMffLKtOmlKSYBJA0JJ9JIpmcoeWP8ABrZfuE/xtYKSMwUltufdGXQlUAkyewEazW8E4TO2brVvi2S7jtdXCn1Y7DBw2wQwy202IQ22lCBJMJQkJSJMnYCtmiivTkEKKKKAKKKKAKKKKAgHNblmnFWuq34bppJCFawtIlXTUB6kkEbE+tLXlTxcpK1WF0SDs11NCCkQplWYz2GVMaEKHcRYmkVzv4CUy6nEbNBTrmuOnoUuAgpf0OkncgCCkE+8SIl5awuqTpy+T7n2M6U6jhLKNjirlPb3Xjt8ts7MnKn7pU+aB7vzT+h0iJ8Ncb3/AA697PcoK2N+ipQywoznYWJA1nTYkmQDqJzwBxyjEGQhagLlCQHEGAV9uogCJB7gDQnygn25i4Yw9YPKfH7JCltqEZ0r2TB8irKCO49QK8tZcRubSurW5y1nHj4NPtRPq0YVIc8BlYHjbN6yl5hYWhQ3BBIO5SqCYUJ1HalpxB9nq3ffW6zcLYSslRbDSVpClEk5IKYRqITrEb7Ac37NvVyXcqPRCkQkkx1SDmIHnlCQfkPSuhze5vey5rOyV9/s66n+i80pP9b6/D8/d9oVhp4lxRh/C7a7bD0+0XS/2ilrzBKkSE9YpgSMyvAmDvMSCU3xDxVc4g51Lp1ThklIJ8Cc24QnZI0G3kK5alE761s4bhTty4ltlCnFqMBKf7ydgPUwBWG1FZYxk1Yr6Q2VEACSTAA1JJ7AedNnhrkqBC71ydP2TR/xOf6JH17Fg4RwzbWg+4YbbP4gmVnbdapVEpBiYkV5+69oLaj1YdZ+G3r+hMp2k5avQr1a8IXjqcyLV9QmJDSt9PT1FdC15aYi4JFspOsQ4pts/o4oGNd4jfyqxBoiqiXtPW/6wX5v9CQrGPayt7nAN+kkeyP6GNEEjTyI0I9RXMvsGfYJDzLjcGDnQpIk6gSRG1Wjigitoe0889emvk/7MOxXYyqMVirHYhy+sH5K7ZAJiVNy2dDOmQgT6xrUOxXkagybe4KdoS8jMPXxog/TL9at6HtBaVNJNx8/2yR52lSO2pA+DOObjC3w4yolE/eMlR6a09wR2VGyokfqDYzhzFrDiG1Di2G3FJGRxt1AUttR1ISsicpiQpJEx2IIFfMb5Z3tqlS1N9RtIkraUFCCY933/LtpNePAnGbuFXSXkFRbJAebBAC0dxrpmG4Pb6mrqlWp1lzU5Jrw1I0ouLw0WkwTg2zslFVtbtNKUIKkp8UeUmSB6Cu0K0cExlu8YbfZOZtxOZJIg/IjsQdI9K3q6moUVia8bi9Q3760onbMoJ23iaA96Kg2Mc6MLtiU+0dZQIBDCS4NRMheiCNhoomTHnETvPtJMhP3Nm6pU6hxxKBEHWUhRmY0jz1oBy0Ujf8AxLn/AHAf81/9Ndvhz7Qto+VC7bVaRqlQKnkHbSUICgrU/DEDftQDXooooAr4cbCgQQCCIIIkEHcEV90UAkONuQay71sMUEySSytRTlOkdJcbb6HbsTsIsvltj12UtPh8oKxJfuQttPbOR1FHQE7AmrMVqYpibdsy486rK22gqUfRInTzPkO5IFauMW02jOWKTijGG+GMMRY2viun0lS15zKSsBK3o0I1TlQBHuTukyhFKJMnU+ddXiniFzELp24cmVqJCSonKn4UCewGnaulwHwUrEniCShluC6sbwdkJ0jMY77AE6xB0rVoUYOpN4SMxi5PCDgrgR3ElyJbZSYW6ROsTlSCRmVtMbSCewL2wPh9iyb6dugIT3O6lHQSpR1JMD08gK2rCwbYbS00kIQgQlI2A/1Pck6kkmvevnXE+LVLyXKtIdi+7/mhcULeNNeIUUUVTEkKKKKwZCiiigCiiismDNKPmpy/S2FXlsmBP3zaRoJ/pU+SZ0I7Eg7TDbrzubdLiFIWMyVJKVA90qEEfpVhw++nZ1lOO3au9fzY5VqSqRwyA/Z54wIW5YOLGUguMBRM5v6RCZO0DPlA/GfOnrVPW8+FYkPEc1tcCVIiSlKgTAJjxI7E94NXAbVIBHcT+tfUoyUkmiiawKznjzCdsG27a2XkdfSpS3ASFobByjJpoVHMMwMjIYgkELe25Y4jfqS7dvRmAJW86p5yNBtJ1yAESQIAEimZz14Jdv7dp63QXHLcrzNpErU2vLOURKikoHh8lKiaXWE8337VIYurfOpoZNVKadBRCYcCwrUQZ0BmoF+7tQXuqTfbn7dh1o9Hn8QkNhyVtER1XHnTlgwUoTm01EAmN9CTvUka4Kw9lB/ituEiVFTiAuB3JW7JCQB5wPqahLnPQQYszMGJfBE9pAbGk/KuOy1i3EKoQFBjNBiW7ZOnxHdZAM/EfFtqK89Cw4pcy/1FRxXn9o6Ex1aEF1Fk7vGHNJlqWrFDbrmxeyAtpkEeAR41AxqfD+9XjwZySub/ADvYgp23CvdCgOupWniUF6pSBp4tT9NWFwByZt8OyuvZbi5EHMpP3aDII6aT8QI986+QG1MUCvTWtpTtYcsPm3q2QalRzeWKXjfnymyuV29swHi2cri1rypzjdKQkEmNiT3kRpJ+MN+0faqJ69s+1qIKCh0QdyqSgiPQH/uu+MsGuMIxRy4dt0uNLedW2XEhbK0ulehgkBYBJg6iAYiphg2F4VjLRcRbpbcB+8QgltxJIgHwQkp0kGIncb1zvL1Wi5pwbj3rs819zanS6TRPUZOEczsOuiA1dt5jslwlpXls4B5/WpQDVf8AFOR7RH8WuFpMbPALBOvxICY7aQe/yqP2mLYnw8+0FrV0Sv8AZhwLZcQhcrCQZyTm8kqGcGKWvEba6eKUte7Z/mJ0Zw+JFoaUH2ieJOnbNWifeeX1F6COm1sNRuVlJ0M+D1pqYXiKLhlt5skodQlaCQQcqwCJB20NVo55YwLjF3QmIZQhmQZkpBWqfIhS1Jj8lTziQzB8KcunkMtCVrVAnYeZJ7ACST5CrI8PYC3YsIYanKnUk+8pR3UfU/8AQADtUB5JYIEtu3ShqpXSQfyphS+2xVlEyfcO0Uz68H7Q38qlX3ePwx38X+xa2lJKPO92FFFFeYJ4UUUUMBRRRWDIUUUUAUUUUAUUUVkwIbm/YdLElKAADraHBHnBQoq9SpBP1FWB5WYh18Js1EpkMhBy7DpS2AdTrlSJ9fKkVzu/lzX/AJZP+Y9Te5EfzM1/aO/4zX1ThsnK0pt/+UUNdYqS8xgxXNxbhi1u49ot2niNi42lR0mNSJjU/rXhxDxjaYeB7U+hoq1SkyVkSEyEpBURJ3jz8jH3h/F1ncR0rphyVZQEuokq2gCZJ1H61PORq2/L3Dm1BSbK3Chsekn/AFFd9DYAAAgAQANgB2HpWZrNAYArNE0UBqYphTV00pp9CXG1iFIUJBgyPqCAQe0VXnjngO5wG5F1ZFZtyTChJKAdS275ogaKPlrBAJsjXw6yFApUAUkEEESCDoQQdwaxKKksNaGU8aoS3DHNm2uUgXCk2zuxCp6RMEkpVrlGmyjOoEqqM83OKrW6bbaYWHXEOZitCZSElJBSF95OUkJkaCTIgMnGuQ2H3DhcR1beSSUsqSESY91KkkJG+iYGvyA9MC5F4dbLC1JcuFJUFDrqBSCIIlCAArUfFI1qno8Ft6Fwq9PKx2dn6kiVzOUOVnR5PWy28GtEuJUlWVwwoEGFvOqSYPYpUkj0Iqt3HV2l7ErtxM5VXLhE6H3zVwzpVOuOLMM4ldtpJITcuAExPvneKuSMPTl+yE4bahIiWgo/vKJJP1JJqQVwuBP5ttP7BP8ArXdr5Pff8mp/k/qX9L4F5BWtid+m3ZceX7raFLPmQkTA9TsPnWzS151Y/wBNhu1SSFOnOsDbpoPhBPqsTH5Ne1b8PtndXEaXY3r5dpitPkg5GOVPGD93cXLbyisEF5MmchKwkoTp7vjEDYZdBrTLpA8rMeRaXwLqwht1BbUpQ0BJBTJ+EZkiTt50/XFhIlRCR5qMD9TVlx626O66kcJpbehxtZ5hqzNFYQoESCCPMGR+orNefaa3JYUUUVgyFFFFAFFFeV3cpaQpxeiUJKlfupBJj1gGtoxcnhGG8CO5yXufESmB90y2iQZmczmvkR1Ij8tOfkT/ADM1/aO/4zVbcbxQ3Vw68rdxalRvEnQSAJgQJjtVoeT9h0cHtRlUkrQXCFTMuKUoET2Igj0NfWrWj0NGFPuSR5+pLmk2Initn2nHn2751bSDdOIzr3S0FK6IE6BJTkAOwCs3nXaueRy9C1doUCJlbZT9U5SoER3mmnzG5UsYsOok9G5SmEuAeFUbJdG5HbMNRPeIpWW3LbH7BUW2YpP9U+2W/LVDpAmANcunnXG6pXM8OhU5fBpNP7o2pygtJrJ4MctMVteoba4CQf6m4caKwmcsgQJ3gE6TvXyhXEdqNF3isx7OC5On1WU7+k/Svt3HeILTqdVl8hOilLtcyBBiQtCcpHqCQdK8U85r1sBLrDJV5rQ4gkE+QUB6bdqhp8Ug9VCS+aZ0/Afejp4bz6xK3I9qYbdSSdVNqYWdNAlQ8MAwfcJ1Ou0ODgTj5jFmVuMhSFNryrbWUlQkSlXhPukTB80qHakNecZ4njCSwwxmSoQpLDSl6TBzLVmyjxJkyANNRTe5QcvXcKYe9oUnqvOJJShWZKUNghOsDxEqVO4jL61aUZVJRzVik+5PP2Rwkop9VjDrE1k0keaHNe8bvVWOH+ApKUKWlAW6txQHhQFAgAZgJAmRIIrsajtzUTVb2MN4jWJ9ouE+i7sJVp6FdarXCWOskuIddCgCZRdgrPcgDPqT5d6h+/W2cdJHPmjp0U+5lmpqtn2gMFDOJh1IgXDSVHUe+j7tWnYZUo+Zk1MeTfNJ+6e9hvPGtLZLbpBDhKPeS7pqcvxGD4NZJmvX7RuEZ7Nh8Ay09kMJkZHUkyo9gFNpA7S58qmHM1eUF91MNSmP2briN5nUOA+n7SI/L9KmtKnkXc/ypuB/Rrnv8aY+VNavmXGaXR3k136+upeW0s00FV45k4t7TiL57Nq6Sfk14T37qCj9RT24ixYWlq8+f6NskfvbIGx1Kykbd6rTbNF11KRJUtYAgSSVGNAPU7Crr2ZoY5678l9X9iNey2id3BeX15dsddlsFGuXMtKSrLvkB31BE+YI7Vzsawy5tlBu6S4gxKQuSkiN0mSkwDGm21WSwvDk2zLbKPdbQlAOmuURJjud/rXzieEtXKC2+2lxJnRQmJ7pO6T6jXQUj7SNVnzwThnTG+DDsuro9RTcksQc9qdaznplgryE+HMlbYBA7GFq23mnJNIHHOGb3BnlLZU6lsjKm4alIKCQcq8vumQnQ9xpNbPCPGt+L1hDjrzwcWlJacUSFIcjVObYxqFDy8jFdeI8M9+k7qhOOMeuP52mKNfolySTHrRRRXisFkFFFFAFL7nHxH0LZNukHNcbmSIbQoE7b5jp8p89JxiWJN2zSnXlBDaBKlH+4eZJ0AG5NVt4kx9d9cuPubqOg7JSNEpHyHfuZPevR8AsHWrdNJdWP5vs9NyHd1eWPKt2aNnbF1xLafeWoJTJjxKIA1+Zq6OFYem3YaZROVptDaZMnKhISJPcwN6rryO4GF7dm4eSSzbkESk5Fu/CnNPw6LjX4Z0OtlCYr6AVBmisA1mgMRXi9YtrMrQhR2lSQTH1Fe9FAebNulAhCUpEzCQAJ84FelFFAFI3mTypv14gu9sDn6hCiEuht1CwnKqM0ApMaQZ8UR3LyopuCtNnzVvrFfRvmc6kaKzgtPbjUnZWk65dd5NS1rm/YKbKip1KoP3ZaOckDYFMo12EqHrFNnFsAt7sZbhlp4AEDqISogKicpIlMwNRGw8qgl99n/DXFBSfaGgN0tugpOs69RCj6aEbVT1+C2dZ8zjh+GhJhc1I6Z9RccqGVYjjyrrIpKUqdfVBkJK8wSkkjWSqI3ME9jTT55fzM/8Avs/5qKluAcO29i0GrZpLSB5DUnzUo6qPqSahvPm7SjB3EqMFx1pKBB1UFdQjTbwoUdfL5VbxSikkRm8ib5N3eTEgmJ6jLiQfKIcn9GyPrT1pAcpf51Z/dd/yXKf9eC9pIpXSffFfVlvZfB8yAc5cX6VklkHxPrAI09xuFnf82TUf61AOVGE9fEW1ESlkF0yJEp0R8jnKSD5itnnBi4fv8iTKWGwjQkjOSVK02B1CTH4B5aS7kvw/0mHLlQ1eISjTXpoJkz5KX/l1axxY8Jy9JSX5y/b6Ed/i3Hl9hj0UV43l6hlBcdWlCE7qWYSNY1J9SP1rw0YuTwlqWmcHtSr5rcW2xhpmF3bTgIfQSlTJQZICx7x1IyyQDPcVzeMua7lzLFlmbbJjqCQ8vUxkjVCTpp73qNRXK4d5V3d0QXE+zt6eJ0QogifCjc77mB66EV7Dh3DY2eLi7ly9yz9e/wAkV1as6nUprPicrEePL64/aXLkaaIPTTIEbNwKZvKF29U24bjOWCEqaU7mKipW+RStSjKJ+ZTG5rucO8ubOyAIbDrkCXHgFGR3Sk+FOvkJ0Gp3qT1G4lxa3q0nQoU1jvxj0RvRt5xlzSYUUVAuZXMD2JHRt1JL65zKBktJ2nTTOTMA7QTG1UNpa1LqqqdNav8ALxJdSoqccsifNzjDrveytK+6aPjKTop3yMGCEbfvZvIVCMDwVy8uG7dkAuOKypnb1JPZIEknyBrUAUtWkqUo+pJUT+pJNWa5P8uhhlv1XR/GXkgrlIBbRuGgd/Iq13AEeHX6ja20LalGlDZfzJRVJucnJkt4X4eRh9q1bNElLaYzGJUomVKMdySTSJ5zcRP32J+wIXDTa0IShUIQXVgStaidfegExAnTUk2MNKHnZy1Xc/x61ClPISlLjSASpaQYStGUTnTOo/CmdMvi7vwNBfMP4xgBzJKuik7T1bYgKOhHwAkn8CvF2JpmcH8/LW5hF4PZXNfEfEwf+LdJ/eEab7CotwNzUQ6gMXysrmweVGRYg/tD2VpE7K9Dv0+JuVlrefeMxbuEaKbA6KtBBKBpGm6Y3nWqFcWlbz6K9hy90l8LJfu6muam/kOZh9K0hSSFJUJSpJBBB2II0Ir0qslhjWK8OuJScy7YKPgJz26k5pOQ69NRmexlWoM6uvgXmZa4qmG1dN8CVMLIz6AZij8aATE76agVeU6kakeaDyu9EVpp4ZMKKKK3MBRRRQBRRXy44EgkkAASSdAAO5NAfVV15/8AF4uLpFo04FNsCXMqiU9cyCD2KkJ07xnUNDIrrce8/FZ1sYcE5RKTcq8RJ82knQAawpUz5DukiZNAMPkphme8cdIBDTRAJnRbhCRH/AFj603sZxVFow4+57racxExJ2SmfMqIH1qPcseGV2Nn96nK66vOtJ3SIhCTruBJ7EZ4O1d/G8CavWuk+kqRmSqAop1TtqPmR9fkR864nc0q9/mb6iaWnct8fPJc0ISjS03EFw5w6/it2d/EpS3XSPCJOYkkCMxJgCN1DSJqwtjZJZbQ0iQhtCUJkycqAEiT3MCsYfhzdu2G2UJbQNkoED5+p9Tqe9bFcuKcUd7JRSxFbL7m1Ch0ay9wqM8W8F/wktsOvrQwgElpuJU4ZhRJkCBA2O52mTJqKraFedCfPTeH3nacFJYZycF4TtbP+TspQYgr95ZG+qlSdwDAgaCutRXy44EpKlEJSBJUTCQB3JOgrWdSpWlmTbfjqFFRWh9UExqdANSe0eZ9KhWOc27K3BDajcLGwb0ROo1cUIiRukK0IImlXxTzBusQ8K1BDUyGm9EyJ1UT4lHU7mPSrmz4Fc13ma5Y9739P1I9S6hDbVk/435tIaSpmyOdzYvAShOpByT7ytN/d1kTSeuLhTq1LWSpalFSlKMkqJkknzmvhIJMDU+Qp68oOUHTyXt8jx6KYYUPd7hxwH4u4SdtzrAHuLOxo2cOSmvN9rKupVlUeWenJrlIWSi+vAUue8wyZBTI/aOD8UHRPaZOugdFLPjfnhb4c+q3bZVcOoUA5Cw22mRJAXCiVAkAjLoZkyIrpcCc3LXFVBqCxcRPScIIVG/TXoFR5QDAJjSppyJ1WCKzRQC2475J22IKU8wfZrhUlRSmWnFHWVp7EndSfMkhVLG+4NxvBwrol1TInxW6uq3HvFRaMlGiNSUjynWrL1iK0nCM1iSyvEym1sVmHNu4yKZvbVt5KkkKSQplSgTpIMiANNEjYGdKh+MXduHw5Yh5kTmAWoZkKkkdNSTMDTfURuauBe4W0+kpeabdSRBDiErBG8EKB0mo81yswxDweTZtBYXnEZ8gUNRDebIBPbLFcaNpSoNuksZ7Ft6bG0qkpLrHQ4LvXXrC2cuAQ6plJXKSk5o3IOxO/wBa7dFFSTQ1MUxVq1aU8+4lttAlS1GAJMD6k6ADea5eF8fWFyQGbthRKsoSXEoWVaQEoXCjuNhSk5q3i8WxlnDEupabQQnMolSS8tOYkpT8QBDYG8k6jNpBuZvBCMIukMIcU6FMJczLSEmStxEQO3gB+tAWymlDz648NuyLFkw48kl5QOqWjpkiPj1nUeEfmqAcGc6bywQppz+MthB6aXD4kL1I8fvFEnVJnYQU1xOHsJdxvEFdVwhThU685lmBMmANBuEgGANB2AoCLmmfye4PQ7N46AoIUUNoISUlWUZlKBnYKEeuvatzm7wg2xZ267dGRDBLSgJPhc8SVKM75wZMSS4PKunybxxLtn7OSAtlSiE7EtrVmCt5MLUoEwIlPnVPxupUp2cnT8n5dpJtlF1FzDAooor5oXQUUVqYrirdq0p15QQhI1PeewA7qPYVtCEptRisthtJZZ6X1+2wguPLS2hO6lkAf9dzpsNT2qEYpzms256SXX1RpCQhMzsVK121kJNLLjXjVzEnZMoZST02p2H4leaz3P0FRuvb2Xs7SUFK4y5dy2RV1byWcQ2GJivOu5ckMNtsgzCj94uNI97wzv8AD32qF4lxBcXJJfeccnspRIiSYA2AknQDSufFTTh7lBiV6RDBZQZ+8uJaTpPaCs6iNEncdta9BQs6Fv8A7UEvr67kSVSct2Quuxw5wndYgvJasqcIjMoCEJnbOs6DY7nsfKnfwr9nu2ZyrvVm4WIJbQShmYOh+NQkgzKZy6jUimjh2FtWzYaYbS02mYQhISkSZOg8yalHMgXLrk2xhuV5/K/daEKghDZjUNidTJPjInaAnWWMazWDQFXOGbJDmPON3KErBduQUPAGVfeZQQv4piK3OYPCa8MfbvbEFtAUD4BIadEQdSfCo666Tp3Arv8AO7gd23uf4Ttc4BKS8UGC24kJSlYygEJIAk6+KZ3rq8L8RM41ZradSc4QEPo232cQQIEkTtoRERE0XEala1rRuo6w2kvnuS6KjUi4PfsJ/wABcatYrapeQUhwQHmwSShflrrlMSD389DUlqs3CeNucO4qpp2TbrVlWSPeaJPTeTMag6mPJY9RZVh5K0hSSFJUAUqSQUkESCCNCCO9XcJxnFSi9GRWmnhnpRRRWxgKKKKAKKKKAQXPXl2pt04hbpUpC/5QAAci9AFwNcqu57H56LG0x4uXbL16py5Q2pvOFrKlFpB9wFR8p09T5mrjXNslxCkLSlaVCFJUApJB3BB0IpWcQfZ5tHlldu65bSqSjKHWwPJIJChr5qPyoBUc0OOm8WuUuNMBpLaSkLMdVwToVwYAAGidYzK1OkT/AJMcOFi1VcLEKuCMsgSGkEwdpGZRJ31CUmNiVBgmDKurtu3RPjdCMwEwmfErSdAkFR9Aas4LUJa6bZ6YCMiCAnwwnKkxGXTTSI027UB8YrhiLlhxlz3HEFKo3E7EeoMEeoFVvdTc4ReGJbeaJAJSCClQIkAyClST6703+BONnHHXLG+IF0ypSQslIDmVURvq5qCInMNe3i3+PuAkYk3KYRcIENudiBr01/lnY7pJ9SDiUVJOL2CeNTn8Jc0be8SEvFNu9oClRhtR01Qo6DX4VGfU9polQIBBkESCNQQdQQfKKq7ieEPWrhbfbW2sdliPqOxHqNK+7biC5aSEN3DyEjZKHVpSJ10CTFeWuvZunOXNRly+D1XyJ9O9aWJLJY/G+ImLNBXcOJQI0TusySBlQPEdQe0aHURSG4241cxJ2TKGUk9Nqdh+JXms9z9BUfubpbqitxSlqO6lqKlH5k6mvMVYcO4PSsnzt80u/u8jjWuJVNNkSjl1wScWu+hn6aUtlxawAohKSAIBIklSkj0mnlhXIXDGFSpLz+oIDzvhEa7NJRIPcKnb5178lOFBZ4a24cpcuQl5Sh+BQltM+iTMditXzLAq6IxzsH4et7NOW2YbZB36aAknUnUjU6k7nvXRoooCA80OaCcIQlDaUuXLicyUKJypTMBawNSCQoAAgkpNRHg7n8ty46eJIbaQoDI40hwZSRIzpUpRKVAiCNtNwZEb5sOI/wBok+05iwPZ5BmOnAKss6ZZKpjSSr1rsc4uG0OW3tSEgONFIWpMCWlHKJ1EwopjQmFeW0CvexoV6dGS+POvidYUnKLkuwe6VSJFZqA8luI1XuGI6iitxlSmlKUSVGPEgkkfgUkd/d1NT6p5yPN5kLSUqAUkggggEEHQgg7gjtVdePeXV1g1wq9sZ9nCioLQAVNZ5BQtPdEGM0RBgx3sdXjc2qXUqQ4lK0KEKStIUkg9iDoRWGlJYewzgr3iV41xBZSmG723SpXSEePSVBsEyUnLIiSkiDOhMk5Bccl1Bw9watJUtpWuqMwzII2EFUg+Rjtr48U/Z4zuLcsXktgklLDgVlTp7qXASYmYkaA7mpBys5RnCnFXD7oceUjIlLc5EpVBVJOqlSI2Ageuka2tlbpwi+rnRd3h5HSc+fV7jMoooqUcwooooAooooArBFZooBAWGEoY4puEqESXXWs+kqdTn8G0jxuAb6JPlNNQUuOeli5ZX1riTGhPgVvGdvVIV4tQttRSQANEGZzVKcLxhnFrJRZWUhxtTa40cbWpJB0ncTIPfTWgOHzG5dfwhDzBCblIA8RhC0DYE/CoTofoexC+wfmTf4avo3AU6lslKmnpDgiRCXCCoQdtxpG1MDBuJruzfTa4mkqQteRm9SnwLUo+BLkaAnbWCO86qEk4h4Wt79ARct5svuqBKVp/dUO3oZHpoIAjjHFmF4ykMvBIVHhQ+AhQKoH3TgMZtBsQT5ETX2eTmHfgd/8AWP8A2rgX/IlBWCzclCDuHG86h72xSpIOuUQY7mdhTD4cwb2O2bYLi3cgPjXuZMkDUwkEmBJgedAR1rk/hyVA9NxUEGFOqKTHYxBj61CubtpbWaWLW2ZbazEvOFIOYgShAKySSP2mh20jc03sVxRu1ZW86YQ2nMrafQCTqomAB3JFVlx7GF3ly6+57ziiY7BOyUj0CYH0oC2/BVsprDrNCxCkWrKVDQwQ2kEaab12qSXAPPtsNoYxBJSpICRcIEpIGkuIAlJAjVMzroO7ns7xDzaXGlBaFpCkqSZBSdiDQHtRRRQCq588GG6tRdtJHUtgc50BLGpOp3ynxAfmVG+sX4PxoYlhL9osjrNW6keMCCgA9Jfc+EpSJjQpSdzT5fZStJSpIUlQIKVAEEHcEHQg+VV04x4Fu8AuvarHOu3JkKCSsJBI+6fAEFJJABOh02NQb6195ppL4k00/FHWlU5H4He+zbin8styr+rdQiP3kOKmP7Ib+Ud6eNV25B4NcLxFVz01BpLa0rWRlTnXBSkTue8DbSdxNianHIKKKKAKKKKAKKKKAKKKKAKKKKAKKKKA4HG/CaMTs3LdZykjM2qSMriZyKMbiTqPInvBFYcJxu6wW7WmChSFhLzK5CVhMwFD5KJSofikb629pfcyuUbOKy82QzdBMBf9GuIgOgAnQSAoaidc0AADl8O8wbPEEBOdLa1ABTDxTJJIASCqEuSYgDUyNB2lXrVYOJeFLnDneldNlB+FW6FDTVChorcfKdYrWseILhjL0n3W8plIS4oAHfQAx3P60BacVpYtjTNojPcOJaT+Y6n0SkaqOuwBquVxx1fuJKV3b5Sdx1FDbXtWhbsP3jwQkOPvLMAarWqB666AfQCgJBx/x+vE3AEhTbCCcjZO5k/eLj48piNQO25JY/2fOH7ZTL7rimnXnPB0SpKlJZSRmKmz2UuNSPgTB1NRxn7O+IqSCV2qSQCUqdckEiYOVoiRtoSPU1xcR5ZYthyitLLmhUA5arK9JAn7s5wDI0IB9NDADj4x5IWN2jMwlNm6BoptP3R1HvtyBtOqYOuswBXC+zvfOAXlspYW2ytBRBKkysuBRQdspyA6DWZ70qXMOxZ8dNTd+sLIGVabgpJkQCFabxvT55O8vl4XbrU+R138pWkfAlM5UEzBV4iSR3MaxNAMKiiigCsEVmigMRWaKKAKKKKAKKKKAKKKKAKKKKAKKKKAKKKKAKKKKA8Ly1Q6gocQlaFDVK0hSTtuDoaQvOrgmzsmQ5bMBpRfQg5VLjKWnCQElRSNUgyB/eaKKATwqw/IPh5hNqLoN/fqC0FzMo+HqHTKTlHup2HaiigG3RRRQBRRRQBRRRQBRRRQBRRRQBRRRQBRRRQBRRRQBRRRQBRRRQ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2054" name="AutoShape 6" descr="data:image/jpeg;base64,/9j/4AAQSkZJRgABAQAAAQABAAD/2wCEAAkGBhQQERUUEhQVFBUWFBkYFhUUFBYWFRwWFRkXGBkYFxkXHCceHRkjGRcYHzAhIycpLCwsFR4xNjAqQSYrLCkBCQoKDgwOGg8PGiwlHyUsLCwrKSk1LCwqMCwsLCwpLCkwLCkpLCwsLCwpLCw0KSwsLSwsKSwvLiwsLCwpLCwyLP/AABEIAOMA3gMBIgACEQEDEQH/xAAcAAACAgMBAQAAAAAAAAAAAAAABwYIAQQFAwL/xABIEAABAwIEBAMFBQILBgcAAAABAgMRAAQFEiExBgcTQSJRYRQyQnGBCCNSYpEzchUkNDVDU3OxsrPBFlSClKHRGHSTtNLj8P/EABsBAQACAwEBAAAAAAAAAAAAAAAEBQECAwYH/8QANhEAAgEDAgIHBgYBBQAAAAAAAAECAwQRITEFEhMiQVFhcZEGFDKBscEjodHh8PFyJDM0QlL/2gAMAwEAAhEDEQA/AHjRRRQBRRRQBRRRQBRRRQBRRRQGDSL4j5/3Kblxuzt2ihsrEupcWs9OcyobWkJSIJ76d6ZXMjjVOFWandC6rwMoMwXCJkxrlSJJ22AkSKSfL3BHFW1/erJPUtrhpIiStSk51q0/MAIjUqPlUe5rxoQ55eC9dDeEHN4Q3+VvMYYuwvOgNvtEBxKfcIVOVaASSAYIgzBG5qcUi/s2XCc14jKM8NKzT4imVjLHkDrP5qegqQaBUS5icftYRbhahndckMt7ZlCJKj2QmRPfUDvUlvb1DLa3HFBKEJKlqOwSkSSfkBVZ3Fr4jxdSznSyIMKUSUMIIGVJAgKUTO0Ss71zq1I0oOcnotTMYuTwjQu+LcXIF+q4fQhbpShQcyt5oUSlDcxlAzD3SNInSrL8IYqq7sbZ9ZSVOsIWvJ7ucpGYDUxCpEdoilNzew5AwxOUZQy62EJTASAUqRERsAanPJX+ZbT5O/8AuHqh8PvPfKPS4xq0da1Po5cpOKKKKsDiFFc7HMfZsmVPXCwhCRJJ3PokblROkDzpD8Z827vFnPZsNQ620oRCP27kGSSUnwIgbA+ckgwMNpLLBYiazVZOB8Tu8Ixdm0DwUlx9pt5sLK2j1ihKtAYDiZidD4PIwbNA0jJSSa2DWDNFFFZAUUUUAUUUUAUUUUAUUUUBysf4ntrBsOXTyGkkwMxMk6SEpSCpUSJgGBvWrw7x3ZYgpSLW4Q6pIkpAWlUbSErSCRMSRMSPMUnPtBOuPYlbW6YjoJyDbxvOrRqfLwJ+WtcDGbNfD2KNP24UWh4kBSwcyYyutqIH5iJjuDXKVaEaipt6vLXy/s2UW02WhrBrSwTGG7xht9lWZtxOZJgg+RkHuCCPpW6a6mpXLnC/7bjyLYqUlKCwxqAQC6UqUpIB10cG53TTWtbVLSEtoGVCEhKUjSEjballz1wZy0xJq+aSQHMiupEpD7OwJJIzZUJMQAQk7wan2C8RMXVuHkOIyhGZzxAdMgSoLB1SAZ37Ce9eS9pYVWqbj8Ovr2fsWFk4rKe4teVb/wDB/ECrcwAsvW+sqjULQAR3JbQJOmpqyAqtnAjP8IcSdZmeml5x8qge4nQEiRupSR3jMNN6smK9TScnCLlvhZ8yBLd4FP8AaJxFxuxZbQopS69CwCRmCE5gDHadY8wPKtflfgKLawbWEw4+kOLJyk6zkAI+HLBidCo10+f2BLuMODqAVG3cC1Aa+BQKVK2nwyD6CSdq4XKTH0PWSWJAcYlJT3KFKKguPKVEH1HqJo/aFVHadTbKz5f3glWeOk1NDnZiuS2aYAP3rmYnKcsNjQZtplQMDsNYkSy+UliWcHs0lQVLRXKdodWt0D5gLAPqDSr54YkkN27HxFZdOuyUgoGkdypXfTIfOm5y1wc2mF2jRmQyFKBiQp0l1Q00gKWR8hXbgceWyhpjOfrua3TzVZJ6jvG3GzGFW5deMqMhpoGFuL8h5Ad1bD1JAPZxC/bt21OurCG0JKlKUYAA71WpCHuJMUW64SGEkSM0ZGAYShIJVC1RJjTMVGrarVjSg6k3hI4Ri5PCPhNviHEr5deXlaQSAohQZQCZKGgB4laidZjLJ2hmWGC22D2jqmk6IQVrWrVayhOmY6aT8IgCTG9dyyskMtpbaSEIQISlOwA//TJ1MkmoTzjxYNWPR0zPrSI0nI2QsmJn3gjWP768NU4hV4pcxoLSDe3h4/ItFRjQg5dpxeR2Ae34i9ePjP0VdSTEG4dUogkRBiFq0iDlNWJqBck8CNrhTRUIU+S+fkuAjuRq2lB0jcSN6nte8SxoipCiiisgKKKKAKKKKAwTQFUhvtC8UPF9uxQopZ6aXHE5SnMsqVlzKOikJASdNAqZ1Ayx6wxHGMAAKZVb6+EnrWxzbHwmUSYO6TqJ3g6SqQi1GTSb28TKTeqLN0UquD+flrcwi8Hsrke/7zBP726T+8I032ppoWFAEEEESCNQQe4rcwV++0I2tnEba4SQPuEhHchbLi1SQREStMb7GfWacTYA3ilp05HjAcZc1gKIlCtNcpCtRGx84r1568LKvMP6rc57VRcy/ibIhf1AAV8kqEaiIXy35iMJtAzdvBtbOiSufE1umCN1J1TG8BMT28/xuhWkqdehnmg+zfUl2s4rMZbM9vs8cSLS89YqkoILqNoSpJSleu8KBT9U9pMviq38mmTeY6q5gpCeu+QNQC7mQEknt96dfy1YbEcTat2y484htCd1LUEp/U9/Sr9ZxqRWafE3DDGIsKYuUlSDqCCUqSoTCkkdxPeR5gjSkjd/Z3vULWGLm3LZ0BWp1tak6GFJS2obj8R2B02Ep4o+0LbMnLZNm5PdapabHykZld+wG2p7LTG+dmJ3J0eDAEeG3Tk1E6lSipes7Zo0GlZMDt5actG8HbUVLDr7gAWsCEhI1CEA6xO5O+m0AV3/APbSx/3y1/5ln/5VT68xBx5WZ1xbiojM4orMDtKiTGp09a16AuJd8VYe6hTa7u0UlaSlSTcswUqEEe/5Ujbvle+3dlWC3bL6RJT0rtsPtpMCFwoSNSJG8agUrayKw0msMDq4S5IXT90H8WUMgVmKOr1HHFCCAVJkBEkzrOkACZD2SiNBVPcA45vbCBbXDiEj4JCm/i+Bcp3UTtuZpp8J/aJkhGINAAkDrMAwBsStskk+cpPnCe1EsbAlvPjFOjhC0yoF51toZfq4oK190pbUO+4qLcncMDWH9TcvOKUd9myW0jeNwoyPxR2qe8S4exj+GLRbuoWlfiacEQHUapCpBKdfCrSYUfOkbgPFl3gLirW6YVlnN01khSZ+JpWqSkwdgQSN96q+L21W5tnTpb5Wnf4Ei3nGE8yHfSV4suFY1i7VrbqzICukgj3RGrzggmQAkmRultO9e/FvNBy+AtbFtxIdhJMffLKtOmlKSYBJA0JJ9JIpmcoeWP8ABrZfuE/xtYKSMwUltufdGXQlUAkyewEazW8E4TO2brVvi2S7jtdXCn1Y7DBw2wQwy202IQ22lCBJMJQkJSJMnYCtmiivTkEKKKKAKKKKAKKKKAgHNblmnFWuq34bppJCFawtIlXTUB6kkEbE+tLXlTxcpK1WF0SDs11NCCkQplWYz2GVMaEKHcRYmkVzv4CUy6nEbNBTrmuOnoUuAgpf0OkncgCCkE+8SIl5awuqTpy+T7n2M6U6jhLKNjirlPb3Xjt8ts7MnKn7pU+aB7vzT+h0iJ8Ncb3/AA697PcoK2N+ipQywoznYWJA1nTYkmQDqJzwBxyjEGQhagLlCQHEGAV9uogCJB7gDQnygn25i4Yw9YPKfH7JCltqEZ0r2TB8irKCO49QK8tZcRubSurW5y1nHj4NPtRPq0YVIc8BlYHjbN6yl5hYWhQ3BBIO5SqCYUJ1HalpxB9nq3ffW6zcLYSslRbDSVpClEk5IKYRqITrEb7Ac37NvVyXcqPRCkQkkx1SDmIHnlCQfkPSuhze5vey5rOyV9/s66n+i80pP9b6/D8/d9oVhp4lxRh/C7a7bD0+0XS/2ilrzBKkSE9YpgSMyvAmDvMSCU3xDxVc4g51Lp1ThklIJ8Cc24QnZI0G3kK5alE761s4bhTty4ltlCnFqMBKf7ydgPUwBWG1FZYxk1Yr6Q2VEACSTAA1JJ7AedNnhrkqBC71ydP2TR/xOf6JH17Fg4RwzbWg+4YbbP4gmVnbdapVEpBiYkV5+69oLaj1YdZ+G3r+hMp2k5avQr1a8IXjqcyLV9QmJDSt9PT1FdC15aYi4JFspOsQ4pts/o4oGNd4jfyqxBoiqiXtPW/6wX5v9CQrGPayt7nAN+kkeyP6GNEEjTyI0I9RXMvsGfYJDzLjcGDnQpIk6gSRG1Wjigitoe0889emvk/7MOxXYyqMVirHYhy+sH5K7ZAJiVNy2dDOmQgT6xrUOxXkagybe4KdoS8jMPXxog/TL9at6HtBaVNJNx8/2yR52lSO2pA+DOObjC3w4yolE/eMlR6a09wR2VGyokfqDYzhzFrDiG1Di2G3FJGRxt1AUttR1ISsicpiQpJEx2IIFfMb5Z3tqlS1N9RtIkraUFCCY933/LtpNePAnGbuFXSXkFRbJAebBAC0dxrpmG4Pb6mrqlWp1lzU5Jrw1I0ouLw0WkwTg2zslFVtbtNKUIKkp8UeUmSB6Cu0K0cExlu8YbfZOZtxOZJIg/IjsQdI9K3q6moUVia8bi9Q3760onbMoJ23iaA96Kg2Mc6MLtiU+0dZQIBDCS4NRMheiCNhoomTHnETvPtJMhP3Nm6pU6hxxKBEHWUhRmY0jz1oBy0Ujf8AxLn/AHAf81/9Ndvhz7Qto+VC7bVaRqlQKnkHbSUICgrU/DEDftQDXooooAr4cbCgQQCCIIIkEHcEV90UAkONuQay71sMUEySSytRTlOkdJcbb6HbsTsIsvltj12UtPh8oKxJfuQttPbOR1FHQE7AmrMVqYpibdsy486rK22gqUfRInTzPkO5IFauMW02jOWKTijGG+GMMRY2viun0lS15zKSsBK3o0I1TlQBHuTukyhFKJMnU+ddXiniFzELp24cmVqJCSonKn4UCewGnaulwHwUrEniCShluC6sbwdkJ0jMY77AE6xB0rVoUYOpN4SMxi5PCDgrgR3ElyJbZSYW6ROsTlSCRmVtMbSCewL2wPh9iyb6dugIT3O6lHQSpR1JMD08gK2rCwbYbS00kIQgQlI2A/1Pck6kkmvevnXE+LVLyXKtIdi+7/mhcULeNNeIUUUVTEkKKKKwZCiiigCiiismDNKPmpy/S2FXlsmBP3zaRoJ/pU+SZ0I7Eg7TDbrzubdLiFIWMyVJKVA90qEEfpVhw++nZ1lOO3au9fzY5VqSqRwyA/Z54wIW5YOLGUguMBRM5v6RCZO0DPlA/GfOnrVPW8+FYkPEc1tcCVIiSlKgTAJjxI7E94NXAbVIBHcT+tfUoyUkmiiawKznjzCdsG27a2XkdfSpS3ASFobByjJpoVHMMwMjIYgkELe25Y4jfqS7dvRmAJW86p5yNBtJ1yAESQIAEimZz14Jdv7dp63QXHLcrzNpErU2vLOURKikoHh8lKiaXWE8337VIYurfOpoZNVKadBRCYcCwrUQZ0BmoF+7tQXuqTfbn7dh1o9Hn8QkNhyVtER1XHnTlgwUoTm01EAmN9CTvUka4Kw9lB/ituEiVFTiAuB3JW7JCQB5wPqahLnPQQYszMGJfBE9pAbGk/KuOy1i3EKoQFBjNBiW7ZOnxHdZAM/EfFtqK89Cw4pcy/1FRxXn9o6Ex1aEF1Fk7vGHNJlqWrFDbrmxeyAtpkEeAR41AxqfD+9XjwZySub/ADvYgp23CvdCgOupWniUF6pSBp4tT9NWFwByZt8OyuvZbi5EHMpP3aDII6aT8QI986+QG1MUCvTWtpTtYcsPm3q2QalRzeWKXjfnymyuV29swHi2cri1rypzjdKQkEmNiT3kRpJ+MN+0faqJ69s+1qIKCh0QdyqSgiPQH/uu+MsGuMIxRy4dt0uNLedW2XEhbK0ulehgkBYBJg6iAYiphg2F4VjLRcRbpbcB+8QgltxJIgHwQkp0kGIncb1zvL1Wi5pwbj3rs819zanS6TRPUZOEczsOuiA1dt5jslwlpXls4B5/WpQDVf8AFOR7RH8WuFpMbPALBOvxICY7aQe/yqP2mLYnw8+0FrV0Sv8AZhwLZcQhcrCQZyTm8kqGcGKWvEba6eKUte7Z/mJ0Zw+JFoaUH2ieJOnbNWifeeX1F6COm1sNRuVlJ0M+D1pqYXiKLhlt5skodQlaCQQcqwCJB20NVo55YwLjF3QmIZQhmQZkpBWqfIhS1Jj8lTziQzB8KcunkMtCVrVAnYeZJ7ACST5CrI8PYC3YsIYanKnUk+8pR3UfU/8AQADtUB5JYIEtu3ShqpXSQfyphS+2xVlEyfcO0Uz68H7Q38qlX3ePwx38X+xa2lJKPO92FFFFeYJ4UUUUMBRRRWDIUUUUAUUUUAUUUVkwIbm/YdLElKAADraHBHnBQoq9SpBP1FWB5WYh18Js1EpkMhBy7DpS2AdTrlSJ9fKkVzu/lzX/AJZP+Y9Te5EfzM1/aO/4zX1ThsnK0pt/+UUNdYqS8xgxXNxbhi1u49ot2niNi42lR0mNSJjU/rXhxDxjaYeB7U+hoq1SkyVkSEyEpBURJ3jz8jH3h/F1ncR0rphyVZQEuokq2gCZJ1H61PORq2/L3Dm1BSbK3Chsekn/AFFd9DYAAAgAQANgB2HpWZrNAYArNE0UBqYphTV00pp9CXG1iFIUJBgyPqCAQe0VXnjngO5wG5F1ZFZtyTChJKAdS275ogaKPlrBAJsjXw6yFApUAUkEEESCDoQQdwaxKKksNaGU8aoS3DHNm2uUgXCk2zuxCp6RMEkpVrlGmyjOoEqqM83OKrW6bbaYWHXEOZitCZSElJBSF95OUkJkaCTIgMnGuQ2H3DhcR1beSSUsqSESY91KkkJG+iYGvyA9MC5F4dbLC1JcuFJUFDrqBSCIIlCAArUfFI1qno8Ft6Fwq9PKx2dn6kiVzOUOVnR5PWy28GtEuJUlWVwwoEGFvOqSYPYpUkj0Iqt3HV2l7ErtxM5VXLhE6H3zVwzpVOuOLMM4ldtpJITcuAExPvneKuSMPTl+yE4bahIiWgo/vKJJP1JJqQVwuBP5ttP7BP8ArXdr5Pff8mp/k/qX9L4F5BWtid+m3ZceX7raFLPmQkTA9TsPnWzS151Y/wBNhu1SSFOnOsDbpoPhBPqsTH5Ne1b8PtndXEaXY3r5dpitPkg5GOVPGD93cXLbyisEF5MmchKwkoTp7vjEDYZdBrTLpA8rMeRaXwLqwht1BbUpQ0BJBTJ+EZkiTt50/XFhIlRCR5qMD9TVlx626O66kcJpbehxtZ5hqzNFYQoESCCPMGR+orNefaa3JYUUUVgyFFFFAFFFeV3cpaQpxeiUJKlfupBJj1gGtoxcnhGG8CO5yXufESmB90y2iQZmczmvkR1Ij8tOfkT/ADM1/aO/4zVbcbxQ3Vw68rdxalRvEnQSAJgQJjtVoeT9h0cHtRlUkrQXCFTMuKUoET2Igj0NfWrWj0NGFPuSR5+pLmk2Initn2nHn2751bSDdOIzr3S0FK6IE6BJTkAOwCs3nXaueRy9C1doUCJlbZT9U5SoER3mmnzG5UsYsOok9G5SmEuAeFUbJdG5HbMNRPeIpWW3LbH7BUW2YpP9U+2W/LVDpAmANcunnXG6pXM8OhU5fBpNP7o2pygtJrJ4MctMVteoba4CQf6m4caKwmcsgQJ3gE6TvXyhXEdqNF3isx7OC5On1WU7+k/Svt3HeILTqdVl8hOilLtcyBBiQtCcpHqCQdK8U85r1sBLrDJV5rQ4gkE+QUB6bdqhp8Ug9VCS+aZ0/Afejp4bz6xK3I9qYbdSSdVNqYWdNAlQ8MAwfcJ1Ou0ODgTj5jFmVuMhSFNryrbWUlQkSlXhPukTB80qHakNecZ4njCSwwxmSoQpLDSl6TBzLVmyjxJkyANNRTe5QcvXcKYe9oUnqvOJJShWZKUNghOsDxEqVO4jL61aUZVJRzVik+5PP2Rwkop9VjDrE1k0keaHNe8bvVWOH+ApKUKWlAW6txQHhQFAgAZgJAmRIIrsajtzUTVb2MN4jWJ9ouE+i7sJVp6FdarXCWOskuIddCgCZRdgrPcgDPqT5d6h+/W2cdJHPmjp0U+5lmpqtn2gMFDOJh1IgXDSVHUe+j7tWnYZUo+Zk1MeTfNJ+6e9hvPGtLZLbpBDhKPeS7pqcvxGD4NZJmvX7RuEZ7Nh8Ay09kMJkZHUkyo9gFNpA7S58qmHM1eUF91MNSmP2briN5nUOA+n7SI/L9KmtKnkXc/ypuB/Rrnv8aY+VNavmXGaXR3k136+upeW0s00FV45k4t7TiL57Nq6Sfk14T37qCj9RT24ixYWlq8+f6NskfvbIGx1Kykbd6rTbNF11KRJUtYAgSSVGNAPU7Crr2ZoY5678l9X9iNey2id3BeX15dsddlsFGuXMtKSrLvkB31BE+YI7Vzsawy5tlBu6S4gxKQuSkiN0mSkwDGm21WSwvDk2zLbKPdbQlAOmuURJjud/rXzieEtXKC2+2lxJnRQmJ7pO6T6jXQUj7SNVnzwThnTG+DDsuro9RTcksQc9qdaznplgryE+HMlbYBA7GFq23mnJNIHHOGb3BnlLZU6lsjKm4alIKCQcq8vumQnQ9xpNbPCPGt+L1hDjrzwcWlJacUSFIcjVObYxqFDy8jFdeI8M9+k7qhOOMeuP52mKNfolySTHrRRRXisFkFFFFAFL7nHxH0LZNukHNcbmSIbQoE7b5jp8p89JxiWJN2zSnXlBDaBKlH+4eZJ0AG5NVt4kx9d9cuPubqOg7JSNEpHyHfuZPevR8AsHWrdNJdWP5vs9NyHd1eWPKt2aNnbF1xLafeWoJTJjxKIA1+Zq6OFYem3YaZROVptDaZMnKhISJPcwN6rryO4GF7dm4eSSzbkESk5Fu/CnNPw6LjX4Z0OtlCYr6AVBmisA1mgMRXi9YtrMrQhR2lSQTH1Fe9FAebNulAhCUpEzCQAJ84FelFFAFI3mTypv14gu9sDn6hCiEuht1CwnKqM0ApMaQZ8UR3LyopuCtNnzVvrFfRvmc6kaKzgtPbjUnZWk65dd5NS1rm/YKbKip1KoP3ZaOckDYFMo12EqHrFNnFsAt7sZbhlp4AEDqISogKicpIlMwNRGw8qgl99n/DXFBSfaGgN0tugpOs69RCj6aEbVT1+C2dZ8zjh+GhJhc1I6Z9RccqGVYjjyrrIpKUqdfVBkJK8wSkkjWSqI3ME9jTT55fzM/8Avs/5qKluAcO29i0GrZpLSB5DUnzUo6qPqSahvPm7SjB3EqMFx1pKBB1UFdQjTbwoUdfL5VbxSikkRm8ib5N3eTEgmJ6jLiQfKIcn9GyPrT1pAcpf51Z/dd/yXKf9eC9pIpXSffFfVlvZfB8yAc5cX6VklkHxPrAI09xuFnf82TUf61AOVGE9fEW1ESlkF0yJEp0R8jnKSD5itnnBi4fv8iTKWGwjQkjOSVK02B1CTH4B5aS7kvw/0mHLlQ1eISjTXpoJkz5KX/l1axxY8Jy9JSX5y/b6Ed/i3Hl9hj0UV43l6hlBcdWlCE7qWYSNY1J9SP1rw0YuTwlqWmcHtSr5rcW2xhpmF3bTgIfQSlTJQZICx7x1IyyQDPcVzeMua7lzLFlmbbJjqCQ8vUxkjVCTpp73qNRXK4d5V3d0QXE+zt6eJ0QogifCjc77mB66EV7Dh3DY2eLi7ly9yz9e/wAkV1as6nUprPicrEePL64/aXLkaaIPTTIEbNwKZvKF29U24bjOWCEqaU7mKipW+RStSjKJ+ZTG5rucO8ubOyAIbDrkCXHgFGR3Sk+FOvkJ0Gp3qT1G4lxa3q0nQoU1jvxj0RvRt5xlzSYUUVAuZXMD2JHRt1JL65zKBktJ2nTTOTMA7QTG1UNpa1LqqqdNav8ALxJdSoqccsifNzjDrveytK+6aPjKTop3yMGCEbfvZvIVCMDwVy8uG7dkAuOKypnb1JPZIEknyBrUAUtWkqUo+pJUT+pJNWa5P8uhhlv1XR/GXkgrlIBbRuGgd/Iq13AEeHX6ja20LalGlDZfzJRVJucnJkt4X4eRh9q1bNElLaYzGJUomVKMdySTSJ5zcRP32J+wIXDTa0IShUIQXVgStaidfegExAnTUk2MNKHnZy1Xc/x61ClPISlLjSASpaQYStGUTnTOo/CmdMvi7vwNBfMP4xgBzJKuik7T1bYgKOhHwAkn8CvF2JpmcH8/LW5hF4PZXNfEfEwf+LdJ/eEab7CotwNzUQ6gMXysrmweVGRYg/tD2VpE7K9Dv0+JuVlrefeMxbuEaKbA6KtBBKBpGm6Y3nWqFcWlbz6K9hy90l8LJfu6muam/kOZh9K0hSSFJUJSpJBBB2II0Ir0qslhjWK8OuJScy7YKPgJz26k5pOQ69NRmexlWoM6uvgXmZa4qmG1dN8CVMLIz6AZij8aATE76agVeU6kakeaDyu9EVpp4ZMKKKK3MBRRRQBRRXy44EgkkAASSdAAO5NAfVV15/8AF4uLpFo04FNsCXMqiU9cyCD2KkJ07xnUNDIrrce8/FZ1sYcE5RKTcq8RJ82knQAawpUz5DukiZNAMPkphme8cdIBDTRAJnRbhCRH/AFj603sZxVFow4+57racxExJ2SmfMqIH1qPcseGV2Nn96nK66vOtJ3SIhCTruBJ7EZ4O1d/G8CavWuk+kqRmSqAop1TtqPmR9fkR864nc0q9/mb6iaWnct8fPJc0ISjS03EFw5w6/it2d/EpS3XSPCJOYkkCMxJgCN1DSJqwtjZJZbQ0iQhtCUJkycqAEiT3MCsYfhzdu2G2UJbQNkoED5+p9Tqe9bFcuKcUd7JRSxFbL7m1Ch0ay9wqM8W8F/wktsOvrQwgElpuJU4ZhRJkCBA2O52mTJqKraFedCfPTeH3nacFJYZycF4TtbP+TspQYgr95ZG+qlSdwDAgaCutRXy44EpKlEJSBJUTCQB3JOgrWdSpWlmTbfjqFFRWh9UExqdANSe0eZ9KhWOc27K3BDajcLGwb0ROo1cUIiRukK0IImlXxTzBusQ8K1BDUyGm9EyJ1UT4lHU7mPSrmz4Fc13ma5Y9739P1I9S6hDbVk/435tIaSpmyOdzYvAShOpByT7ytN/d1kTSeuLhTq1LWSpalFSlKMkqJkknzmvhIJMDU+Qp68oOUHTyXt8jx6KYYUPd7hxwH4u4SdtzrAHuLOxo2cOSmvN9rKupVlUeWenJrlIWSi+vAUue8wyZBTI/aOD8UHRPaZOugdFLPjfnhb4c+q3bZVcOoUA5Cw22mRJAXCiVAkAjLoZkyIrpcCc3LXFVBqCxcRPScIIVG/TXoFR5QDAJjSppyJ1WCKzRQC2475J22IKU8wfZrhUlRSmWnFHWVp7EndSfMkhVLG+4NxvBwrol1TInxW6uq3HvFRaMlGiNSUjynWrL1iK0nCM1iSyvEym1sVmHNu4yKZvbVt5KkkKSQplSgTpIMiANNEjYGdKh+MXduHw5Yh5kTmAWoZkKkkdNSTMDTfURuauBe4W0+kpeabdSRBDiErBG8EKB0mo81yswxDweTZtBYXnEZ8gUNRDebIBPbLFcaNpSoNuksZ7Ft6bG0qkpLrHQ4LvXXrC2cuAQ6plJXKSk5o3IOxO/wBa7dFFSTQ1MUxVq1aU8+4lttAlS1GAJMD6k6ADea5eF8fWFyQGbthRKsoSXEoWVaQEoXCjuNhSk5q3i8WxlnDEupabQQnMolSS8tOYkpT8QBDYG8k6jNpBuZvBCMIukMIcU6FMJczLSEmStxEQO3gB+tAWymlDz648NuyLFkw48kl5QOqWjpkiPj1nUeEfmqAcGc6bywQppz+MthB6aXD4kL1I8fvFEnVJnYQU1xOHsJdxvEFdVwhThU685lmBMmANBuEgGANB2AoCLmmfye4PQ7N46AoIUUNoISUlWUZlKBnYKEeuvatzm7wg2xZ267dGRDBLSgJPhc8SVKM75wZMSS4PKunybxxLtn7OSAtlSiE7EtrVmCt5MLUoEwIlPnVPxupUp2cnT8n5dpJtlF1FzDAooor5oXQUUVqYrirdq0p15QQhI1PeewA7qPYVtCEptRisthtJZZ6X1+2wguPLS2hO6lkAf9dzpsNT2qEYpzms256SXX1RpCQhMzsVK121kJNLLjXjVzEnZMoZST02p2H4leaz3P0FRuvb2Xs7SUFK4y5dy2RV1byWcQ2GJivOu5ckMNtsgzCj94uNI97wzv8AD32qF4lxBcXJJfeccnspRIiSYA2AknQDSufFTTh7lBiV6RDBZQZ+8uJaTpPaCs6iNEncdta9BQs6Fv8A7UEvr67kSVSct2Quuxw5wndYgvJasqcIjMoCEJnbOs6DY7nsfKnfwr9nu2ZyrvVm4WIJbQShmYOh+NQkgzKZy6jUimjh2FtWzYaYbS02mYQhISkSZOg8yalHMgXLrk2xhuV5/K/daEKghDZjUNidTJPjInaAnWWMazWDQFXOGbJDmPON3KErBduQUPAGVfeZQQv4piK3OYPCa8MfbvbEFtAUD4BIadEQdSfCo666Tp3Arv8AO7gd23uf4Ttc4BKS8UGC24kJSlYygEJIAk6+KZ3rq8L8RM41ZradSc4QEPo232cQQIEkTtoRERE0XEala1rRuo6w2kvnuS6KjUi4PfsJ/wABcatYrapeQUhwQHmwSShflrrlMSD389DUlqs3CeNucO4qpp2TbrVlWSPeaJPTeTMag6mPJY9RZVh5K0hSSFJUAUqSQUkESCCNCCO9XcJxnFSi9GRWmnhnpRRRWxgKKKKAKKKKAQXPXl2pt04hbpUpC/5QAAci9AFwNcqu57H56LG0x4uXbL16py5Q2pvOFrKlFpB9wFR8p09T5mrjXNslxCkLSlaVCFJUApJB3BB0IpWcQfZ5tHlldu65bSqSjKHWwPJIJChr5qPyoBUc0OOm8WuUuNMBpLaSkLMdVwToVwYAAGidYzK1OkT/AJMcOFi1VcLEKuCMsgSGkEwdpGZRJ31CUmNiVBgmDKurtu3RPjdCMwEwmfErSdAkFR9Aas4LUJa6bZ6YCMiCAnwwnKkxGXTTSI027UB8YrhiLlhxlz3HEFKo3E7EeoMEeoFVvdTc4ReGJbeaJAJSCClQIkAyClST6703+BONnHHXLG+IF0ypSQslIDmVURvq5qCInMNe3i3+PuAkYk3KYRcIENudiBr01/lnY7pJ9SDiUVJOL2CeNTn8Jc0be8SEvFNu9oClRhtR01Qo6DX4VGfU9polQIBBkESCNQQdQQfKKq7ieEPWrhbfbW2sdliPqOxHqNK+7biC5aSEN3DyEjZKHVpSJ10CTFeWuvZunOXNRly+D1XyJ9O9aWJLJY/G+ImLNBXcOJQI0TusySBlQPEdQe0aHURSG4241cxJ2TKGUk9Nqdh+JXms9z9BUfubpbqitxSlqO6lqKlH5k6mvMVYcO4PSsnzt80u/u8jjWuJVNNkSjl1wScWu+hn6aUtlxawAohKSAIBIklSkj0mnlhXIXDGFSpLz+oIDzvhEa7NJRIPcKnb5178lOFBZ4a24cpcuQl5Sh+BQltM+iTMditXzLAq6IxzsH4et7NOW2YbZB36aAknUnUjU6k7nvXRoooCA80OaCcIQlDaUuXLicyUKJypTMBawNSCQoAAgkpNRHg7n8ty46eJIbaQoDI40hwZSRIzpUpRKVAiCNtNwZEb5sOI/wBok+05iwPZ5BmOnAKss6ZZKpjSSr1rsc4uG0OW3tSEgONFIWpMCWlHKJ1EwopjQmFeW0CvexoV6dGS+POvidYUnKLkuwe6VSJFZqA8luI1XuGI6iitxlSmlKUSVGPEgkkfgUkd/d1NT6p5yPN5kLSUqAUkggggEEHQgg7gjtVdePeXV1g1wq9sZ9nCioLQAVNZ5BQtPdEGM0RBgx3sdXjc2qXUqQ4lK0KEKStIUkg9iDoRWGlJYewzgr3iV41xBZSmG723SpXSEePSVBsEyUnLIiSkiDOhMk5Bccl1Bw9watJUtpWuqMwzII2EFUg+Rjtr48U/Z4zuLcsXktgklLDgVlTp7qXASYmYkaA7mpBys5RnCnFXD7oceUjIlLc5EpVBVJOqlSI2Ageuka2tlbpwi+rnRd3h5HSc+fV7jMoooqUcwooooAooooArBFZooBAWGEoY4puEqESXXWs+kqdTn8G0jxuAb6JPlNNQUuOeli5ZX1riTGhPgVvGdvVIV4tQttRSQANEGZzVKcLxhnFrJRZWUhxtTa40cbWpJB0ncTIPfTWgOHzG5dfwhDzBCblIA8RhC0DYE/CoTofoexC+wfmTf4avo3AU6lslKmnpDgiRCXCCoQdtxpG1MDBuJruzfTa4mkqQteRm9SnwLUo+BLkaAnbWCO86qEk4h4Wt79ARct5svuqBKVp/dUO3oZHpoIAjjHFmF4ykMvBIVHhQ+AhQKoH3TgMZtBsQT5ETX2eTmHfgd/8AWP8A2rgX/IlBWCzclCDuHG86h72xSpIOuUQY7mdhTD4cwb2O2bYLi3cgPjXuZMkDUwkEmBJgedAR1rk/hyVA9NxUEGFOqKTHYxBj61CubtpbWaWLW2ZbazEvOFIOYgShAKySSP2mh20jc03sVxRu1ZW86YQ2nMrafQCTqomAB3JFVlx7GF3ly6+57ziiY7BOyUj0CYH0oC2/BVsprDrNCxCkWrKVDQwQ2kEaab12qSXAPPtsNoYxBJSpICRcIEpIGkuIAlJAjVMzroO7ns7xDzaXGlBaFpCkqSZBSdiDQHtRRRQCq588GG6tRdtJHUtgc50BLGpOp3ynxAfmVG+sX4PxoYlhL9osjrNW6keMCCgA9Jfc+EpSJjQpSdzT5fZStJSpIUlQIKVAEEHcEHQg+VV04x4Fu8AuvarHOu3JkKCSsJBI+6fAEFJJABOh02NQb6195ppL4k00/FHWlU5H4He+zbin8styr+rdQiP3kOKmP7Ib+Ud6eNV25B4NcLxFVz01BpLa0rWRlTnXBSkTue8DbSdxNianHIKKKKAKKKKAKKKKAKKKKAKKKKAKKKKA4HG/CaMTs3LdZykjM2qSMriZyKMbiTqPInvBFYcJxu6wW7WmChSFhLzK5CVhMwFD5KJSofikb629pfcyuUbOKy82QzdBMBf9GuIgOgAnQSAoaidc0AADl8O8wbPEEBOdLa1ABTDxTJJIASCqEuSYgDUyNB2lXrVYOJeFLnDneldNlB+FW6FDTVChorcfKdYrWseILhjL0n3W8plIS4oAHfQAx3P60BacVpYtjTNojPcOJaT+Y6n0SkaqOuwBquVxx1fuJKV3b5Sdx1FDbXtWhbsP3jwQkOPvLMAarWqB666AfQCgJBx/x+vE3AEhTbCCcjZO5k/eLj48piNQO25JY/2fOH7ZTL7rimnXnPB0SpKlJZSRmKmz2UuNSPgTB1NRxn7O+IqSCV2qSQCUqdckEiYOVoiRtoSPU1xcR5ZYthyitLLmhUA5arK9JAn7s5wDI0IB9NDADj4x5IWN2jMwlNm6BoptP3R1HvtyBtOqYOuswBXC+zvfOAXlspYW2ytBRBKkysuBRQdspyA6DWZ70qXMOxZ8dNTd+sLIGVabgpJkQCFabxvT55O8vl4XbrU+R138pWkfAlM5UEzBV4iSR3MaxNAMKiiigCsEVmigMRWaKKAKKKKAKKKKAKKKKAKKKKAKKKKAKKKKAKKKKA8Ly1Q6gocQlaFDVK0hSTtuDoaQvOrgmzsmQ5bMBpRfQg5VLjKWnCQElRSNUgyB/eaKKATwqw/IPh5hNqLoN/fqC0FzMo+HqHTKTlHup2HaiigG3RRRQBRRRQBRRRQBRRRQBRRRQBRRRQBRRRQBRRRQBRRRQBRRRQ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2056" name="Picture 8" descr="http://it.dreamstime.com/lampadina-del-fumetto-thumb17648518.jpg"/>
          <p:cNvPicPr>
            <a:picLocks noChangeAspect="1" noChangeArrowheads="1"/>
          </p:cNvPicPr>
          <p:nvPr/>
        </p:nvPicPr>
        <p:blipFill>
          <a:blip r:embed="rId3" cstate="print"/>
          <a:srcRect/>
          <a:stretch>
            <a:fillRect/>
          </a:stretch>
        </p:blipFill>
        <p:spPr bwMode="auto">
          <a:xfrm>
            <a:off x="4499992" y="1628800"/>
            <a:ext cx="1374873" cy="1728192"/>
          </a:xfrm>
          <a:prstGeom prst="rect">
            <a:avLst/>
          </a:prstGeom>
          <a:noFill/>
        </p:spPr>
      </p:pic>
      <p:sp>
        <p:nvSpPr>
          <p:cNvPr id="21" name="Figura a mano libera 20"/>
          <p:cNvSpPr/>
          <p:nvPr/>
        </p:nvSpPr>
        <p:spPr>
          <a:xfrm>
            <a:off x="971600" y="3140968"/>
            <a:ext cx="6452617" cy="3404171"/>
          </a:xfrm>
          <a:custGeom>
            <a:avLst/>
            <a:gdLst>
              <a:gd name="connsiteX0" fmla="*/ 0 w 6524625"/>
              <a:gd name="connsiteY0" fmla="*/ 0 h 3332163"/>
              <a:gd name="connsiteX1" fmla="*/ 1495425 w 6524625"/>
              <a:gd name="connsiteY1" fmla="*/ 2857500 h 3332163"/>
              <a:gd name="connsiteX2" fmla="*/ 5086350 w 6524625"/>
              <a:gd name="connsiteY2" fmla="*/ 2847975 h 3332163"/>
              <a:gd name="connsiteX3" fmla="*/ 6276975 w 6524625"/>
              <a:gd name="connsiteY3" fmla="*/ 2038350 h 3332163"/>
              <a:gd name="connsiteX4" fmla="*/ 6496050 w 6524625"/>
              <a:gd name="connsiteY4" fmla="*/ 1857375 h 3332163"/>
              <a:gd name="connsiteX5" fmla="*/ 6496050 w 6524625"/>
              <a:gd name="connsiteY5" fmla="*/ 1857375 h 3332163"/>
              <a:gd name="connsiteX6" fmla="*/ 6496050 w 6524625"/>
              <a:gd name="connsiteY6" fmla="*/ 1857375 h 3332163"/>
              <a:gd name="connsiteX7" fmla="*/ 6524625 w 6524625"/>
              <a:gd name="connsiteY7" fmla="*/ 1828800 h 3332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24625" h="3332163">
                <a:moveTo>
                  <a:pt x="0" y="0"/>
                </a:moveTo>
                <a:cubicBezTo>
                  <a:pt x="323850" y="1191419"/>
                  <a:pt x="647700" y="2382838"/>
                  <a:pt x="1495425" y="2857500"/>
                </a:cubicBezTo>
                <a:cubicBezTo>
                  <a:pt x="2343150" y="3332163"/>
                  <a:pt x="4289425" y="2984500"/>
                  <a:pt x="5086350" y="2847975"/>
                </a:cubicBezTo>
                <a:cubicBezTo>
                  <a:pt x="5883275" y="2711450"/>
                  <a:pt x="6042025" y="2203450"/>
                  <a:pt x="6276975" y="2038350"/>
                </a:cubicBezTo>
                <a:cubicBezTo>
                  <a:pt x="6511925" y="1873250"/>
                  <a:pt x="6496050" y="1857375"/>
                  <a:pt x="6496050" y="1857375"/>
                </a:cubicBezTo>
                <a:lnTo>
                  <a:pt x="6496050" y="1857375"/>
                </a:lnTo>
                <a:lnTo>
                  <a:pt x="6496050" y="1857375"/>
                </a:lnTo>
                <a:lnTo>
                  <a:pt x="6524625" y="182880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28" name="Connettore 2 27"/>
          <p:cNvCxnSpPr/>
          <p:nvPr/>
        </p:nvCxnSpPr>
        <p:spPr>
          <a:xfrm flipV="1">
            <a:off x="971600" y="2996952"/>
            <a:ext cx="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67544" y="980728"/>
            <a:ext cx="7992888" cy="923330"/>
          </a:xfrm>
          <a:prstGeom prst="rect">
            <a:avLst/>
          </a:prstGeom>
        </p:spPr>
        <p:txBody>
          <a:bodyPr wrap="square">
            <a:spAutoFit/>
          </a:bodyPr>
          <a:lstStyle/>
          <a:p>
            <a:r>
              <a:rPr lang="it-IT" dirty="0" smtClean="0"/>
              <a:t>“in linea di principio, le </a:t>
            </a:r>
            <a:r>
              <a:rPr lang="it-IT" dirty="0" smtClean="0">
                <a:solidFill>
                  <a:srgbClr val="FF0000"/>
                </a:solidFill>
                <a:effectLst>
                  <a:outerShdw blurRad="38100" dist="38100" dir="2700000" algn="tl">
                    <a:srgbClr val="000000">
                      <a:alpha val="43137"/>
                    </a:srgbClr>
                  </a:outerShdw>
                </a:effectLst>
              </a:rPr>
              <a:t>leggi</a:t>
            </a:r>
            <a:r>
              <a:rPr lang="it-IT" dirty="0" smtClean="0"/>
              <a:t> non si dichiarano costituzionalmente illegittime perché è possibile darne </a:t>
            </a:r>
            <a:r>
              <a:rPr lang="it-IT" dirty="0" smtClean="0">
                <a:solidFill>
                  <a:srgbClr val="FF0000"/>
                </a:solidFill>
                <a:effectLst>
                  <a:outerShdw blurRad="38100" dist="38100" dir="2700000" algn="tl">
                    <a:srgbClr val="000000">
                      <a:alpha val="43137"/>
                    </a:srgbClr>
                  </a:outerShdw>
                </a:effectLst>
              </a:rPr>
              <a:t>interpretazioni </a:t>
            </a:r>
            <a:r>
              <a:rPr lang="it-IT" dirty="0" err="1" smtClean="0">
                <a:solidFill>
                  <a:srgbClr val="FF0000"/>
                </a:solidFill>
                <a:effectLst>
                  <a:outerShdw blurRad="38100" dist="38100" dir="2700000" algn="tl">
                    <a:srgbClr val="000000">
                      <a:alpha val="43137"/>
                    </a:srgbClr>
                  </a:outerShdw>
                </a:effectLst>
              </a:rPr>
              <a:t>incostituzionali</a:t>
            </a:r>
            <a:r>
              <a:rPr lang="it-IT" dirty="0" err="1" smtClean="0"/>
              <a:t>…</a:t>
            </a:r>
            <a:r>
              <a:rPr lang="it-IT" dirty="0" smtClean="0"/>
              <a:t> ma perché </a:t>
            </a:r>
            <a:r>
              <a:rPr lang="it-IT" dirty="0" smtClean="0">
                <a:solidFill>
                  <a:srgbClr val="FF0000"/>
                </a:solidFill>
                <a:effectLst>
                  <a:outerShdw blurRad="38100" dist="38100" dir="2700000" algn="tl">
                    <a:srgbClr val="000000">
                      <a:alpha val="43137"/>
                    </a:srgbClr>
                  </a:outerShdw>
                </a:effectLst>
              </a:rPr>
              <a:t>è impossibile </a:t>
            </a:r>
            <a:r>
              <a:rPr lang="it-IT" dirty="0" smtClean="0"/>
              <a:t>darne </a:t>
            </a:r>
            <a:r>
              <a:rPr lang="it-IT" dirty="0" smtClean="0">
                <a:solidFill>
                  <a:srgbClr val="FF0000"/>
                </a:solidFill>
                <a:effectLst>
                  <a:outerShdw blurRad="38100" dist="38100" dir="2700000" algn="tl">
                    <a:srgbClr val="000000">
                      <a:alpha val="43137"/>
                    </a:srgbClr>
                  </a:outerShdw>
                </a:effectLst>
              </a:rPr>
              <a:t>interpretazioni costituzionali</a:t>
            </a:r>
            <a:r>
              <a:rPr lang="it-IT" dirty="0" smtClean="0"/>
              <a:t>”:  sent. 356/1996</a:t>
            </a:r>
          </a:p>
        </p:txBody>
      </p:sp>
      <p:sp>
        <p:nvSpPr>
          <p:cNvPr id="5" name="Ovale 4"/>
          <p:cNvSpPr/>
          <p:nvPr/>
        </p:nvSpPr>
        <p:spPr>
          <a:xfrm>
            <a:off x="2123728" y="2636912"/>
            <a:ext cx="4032448" cy="403244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4067944" y="2276872"/>
            <a:ext cx="72008" cy="44644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p:cNvSpPr txBox="1"/>
          <p:nvPr/>
        </p:nvSpPr>
        <p:spPr>
          <a:xfrm>
            <a:off x="2555776" y="4149080"/>
            <a:ext cx="1296144" cy="646331"/>
          </a:xfrm>
          <a:prstGeom prst="rect">
            <a:avLst/>
          </a:prstGeom>
          <a:noFill/>
        </p:spPr>
        <p:txBody>
          <a:bodyPr wrap="square" rtlCol="0">
            <a:spAutoFit/>
          </a:bodyPr>
          <a:lstStyle/>
          <a:p>
            <a:r>
              <a:rPr lang="it-IT" sz="36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cose</a:t>
            </a:r>
            <a:endParaRPr lang="it-IT" sz="3600" dirty="0">
              <a:solidFill>
                <a:srgbClr val="FF0000"/>
              </a:solidFill>
            </a:endParaRPr>
          </a:p>
        </p:txBody>
      </p:sp>
      <p:sp>
        <p:nvSpPr>
          <p:cNvPr id="9" name="CasellaDiTesto 8"/>
          <p:cNvSpPr txBox="1"/>
          <p:nvPr/>
        </p:nvSpPr>
        <p:spPr>
          <a:xfrm>
            <a:off x="4283968" y="4149080"/>
            <a:ext cx="1512168" cy="646331"/>
          </a:xfrm>
          <a:prstGeom prst="rect">
            <a:avLst/>
          </a:prstGeom>
          <a:noFill/>
        </p:spPr>
        <p:txBody>
          <a:bodyPr wrap="square" rtlCol="0">
            <a:spAutoFit/>
          </a:bodyPr>
          <a:lstStyle/>
          <a:p>
            <a:r>
              <a:rPr lang="it-IT" sz="3600" dirty="0" smtClean="0">
                <a:ln w="18415" cmpd="sng">
                  <a:solidFill>
                    <a:srgbClr val="FFFFFF"/>
                  </a:solidFill>
                  <a:prstDash val="solid"/>
                </a:ln>
                <a:solidFill>
                  <a:srgbClr val="00B050"/>
                </a:solidFill>
                <a:effectLst>
                  <a:outerShdw blurRad="63500" dir="3600000" algn="tl" rotWithShape="0">
                    <a:srgbClr val="000000">
                      <a:alpha val="70000"/>
                    </a:srgbClr>
                  </a:outerShdw>
                </a:effectLst>
              </a:rPr>
              <a:t>idee</a:t>
            </a:r>
            <a:endParaRPr lang="it-IT" sz="3600" dirty="0">
              <a:ln w="18415" cmpd="sng">
                <a:solidFill>
                  <a:srgbClr val="FFFFFF"/>
                </a:solidFill>
                <a:prstDash val="solid"/>
              </a:ln>
              <a:solidFill>
                <a:srgbClr val="00B050"/>
              </a:solidFill>
              <a:effectLst>
                <a:outerShdw blurRad="63500" dir="3600000" algn="tl" rotWithShape="0">
                  <a:srgbClr val="000000">
                    <a:alpha val="70000"/>
                  </a:srgbClr>
                </a:outerShdw>
              </a:effectLst>
            </a:endParaRPr>
          </a:p>
        </p:txBody>
      </p:sp>
      <p:cxnSp>
        <p:nvCxnSpPr>
          <p:cNvPr id="11" name="Connettore 2 10"/>
          <p:cNvCxnSpPr/>
          <p:nvPr/>
        </p:nvCxnSpPr>
        <p:spPr>
          <a:xfrm flipH="1">
            <a:off x="3347864" y="1556792"/>
            <a:ext cx="3816424"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nettore 2 12"/>
          <p:cNvCxnSpPr/>
          <p:nvPr/>
        </p:nvCxnSpPr>
        <p:spPr>
          <a:xfrm>
            <a:off x="1907704" y="1844824"/>
            <a:ext cx="2952328" cy="1944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ttore 2 14"/>
          <p:cNvCxnSpPr/>
          <p:nvPr/>
        </p:nvCxnSpPr>
        <p:spPr>
          <a:xfrm>
            <a:off x="2843808" y="1268760"/>
            <a:ext cx="864096" cy="18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ttore 2 16"/>
          <p:cNvCxnSpPr/>
          <p:nvPr/>
        </p:nvCxnSpPr>
        <p:spPr>
          <a:xfrm flipH="1">
            <a:off x="4860032" y="1556792"/>
            <a:ext cx="216024" cy="20162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CasellaDiTesto 17"/>
          <p:cNvSpPr txBox="1"/>
          <p:nvPr/>
        </p:nvSpPr>
        <p:spPr>
          <a:xfrm>
            <a:off x="5508104" y="4653136"/>
            <a:ext cx="2736304" cy="1569660"/>
          </a:xfrm>
          <a:prstGeom prst="rect">
            <a:avLst/>
          </a:prstGeom>
          <a:noFill/>
        </p:spPr>
        <p:txBody>
          <a:bodyPr wrap="square" rtlCol="0">
            <a:spAutoFit/>
          </a:bodyPr>
          <a:lstStyle/>
          <a:p>
            <a:r>
              <a:rPr lang="it-IT" sz="1600" dirty="0" smtClean="0"/>
              <a:t>Si impugnano le disposizioni per le norme che significano e si devono applicare al caso concreto, in quanto si assume che violino le norme espresse dalle disposizioni costituzionali</a:t>
            </a:r>
            <a:endParaRPr lang="it-IT" sz="1600" dirty="0"/>
          </a:p>
        </p:txBody>
      </p:sp>
      <p:sp>
        <p:nvSpPr>
          <p:cNvPr id="20" name="CasellaDiTesto 19"/>
          <p:cNvSpPr txBox="1"/>
          <p:nvPr/>
        </p:nvSpPr>
        <p:spPr>
          <a:xfrm>
            <a:off x="971600" y="332656"/>
            <a:ext cx="6552728" cy="523220"/>
          </a:xfrm>
          <a:prstGeom prst="rect">
            <a:avLst/>
          </a:prstGeom>
          <a:noFill/>
        </p:spPr>
        <p:txBody>
          <a:bodyPr wrap="square" rtlCol="0">
            <a:spAutoFit/>
          </a:bodyPr>
          <a:lstStyle/>
          <a:p>
            <a:pPr algn="ctr"/>
            <a:r>
              <a:rPr lang="it-IT" sz="2800" b="1" dirty="0" smtClean="0">
                <a:solidFill>
                  <a:srgbClr val="00B050"/>
                </a:solidFill>
              </a:rPr>
              <a:t>Interpretazione conforme a Costituzione</a:t>
            </a:r>
            <a:endParaRPr lang="it-IT" sz="2800" b="1" dirty="0">
              <a:solidFill>
                <a:srgbClr val="00B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827584" y="476672"/>
            <a:ext cx="7416824" cy="523220"/>
          </a:xfrm>
          <a:prstGeom prst="rect">
            <a:avLst/>
          </a:prstGeom>
          <a:noFill/>
        </p:spPr>
        <p:txBody>
          <a:bodyPr wrap="square" rtlCol="0">
            <a:spAutoFit/>
          </a:bodyPr>
          <a:lstStyle/>
          <a:p>
            <a:pPr algn="ctr"/>
            <a:r>
              <a:rPr lang="it-IT" sz="2800" dirty="0" smtClean="0">
                <a:effectLst>
                  <a:outerShdw blurRad="38100" dist="38100" dir="2700000" algn="tl">
                    <a:srgbClr val="000000">
                      <a:alpha val="43137"/>
                    </a:srgbClr>
                  </a:outerShdw>
                </a:effectLst>
              </a:rPr>
              <a:t>Un esempio: sent. 413/2004</a:t>
            </a:r>
            <a:endParaRPr lang="it-IT" sz="2800" dirty="0">
              <a:effectLst>
                <a:outerShdw blurRad="38100" dist="38100" dir="2700000" algn="tl">
                  <a:srgbClr val="000000">
                    <a:alpha val="43137"/>
                  </a:srgbClr>
                </a:outerShdw>
              </a:effectLst>
            </a:endParaRPr>
          </a:p>
        </p:txBody>
      </p:sp>
      <p:sp>
        <p:nvSpPr>
          <p:cNvPr id="3" name="CasellaDiTesto 2"/>
          <p:cNvSpPr txBox="1"/>
          <p:nvPr/>
        </p:nvSpPr>
        <p:spPr>
          <a:xfrm>
            <a:off x="683568" y="1628800"/>
            <a:ext cx="7920880" cy="4801314"/>
          </a:xfrm>
          <a:prstGeom prst="rect">
            <a:avLst/>
          </a:prstGeom>
          <a:noFill/>
        </p:spPr>
        <p:txBody>
          <a:bodyPr wrap="square" rtlCol="0">
            <a:spAutoFit/>
          </a:bodyPr>
          <a:lstStyle/>
          <a:p>
            <a:r>
              <a:rPr lang="it-IT" i="1" dirty="0" smtClean="0"/>
              <a:t>Il “</a:t>
            </a:r>
            <a:r>
              <a:rPr lang="it-IT" i="1" dirty="0" err="1" smtClean="0"/>
              <a:t>fattino</a:t>
            </a:r>
            <a:r>
              <a:rPr lang="it-IT" i="1" dirty="0" smtClean="0"/>
              <a:t>”</a:t>
            </a:r>
            <a:r>
              <a:rPr lang="it-IT" dirty="0" smtClean="0"/>
              <a:t>:</a:t>
            </a:r>
          </a:p>
          <a:p>
            <a:r>
              <a:rPr lang="it-IT" i="1" dirty="0" smtClean="0"/>
              <a:t>Considerato in diritto</a:t>
            </a:r>
            <a:endParaRPr lang="it-IT" dirty="0" smtClean="0"/>
          </a:p>
          <a:p>
            <a:r>
              <a:rPr lang="it-IT" dirty="0" smtClean="0"/>
              <a:t> </a:t>
            </a:r>
          </a:p>
          <a:p>
            <a:r>
              <a:rPr lang="it-IT" dirty="0" smtClean="0"/>
              <a:t>    1. - </a:t>
            </a:r>
            <a:r>
              <a:rPr lang="it-IT" b="1" dirty="0" smtClean="0"/>
              <a:t>La Corte di cassazione dubita</a:t>
            </a:r>
            <a:r>
              <a:rPr lang="it-IT" dirty="0" smtClean="0"/>
              <a:t>, in riferimento agli artt. 2, 3, 13 e 24, quarto comma, della Costituzione, della legittimità costituzionale dell'art. 314, comma 3, del codice di procedura penale, </a:t>
            </a:r>
            <a:r>
              <a:rPr lang="it-IT" b="1" dirty="0" smtClean="0"/>
              <a:t>nella parte in cui non prevede </a:t>
            </a:r>
            <a:r>
              <a:rPr lang="it-IT" dirty="0" smtClean="0"/>
              <a:t>che </a:t>
            </a:r>
            <a:r>
              <a:rPr lang="it-IT" u="sng" dirty="0" smtClean="0"/>
              <a:t>la riparazione per l'ingiusta detenzione</a:t>
            </a:r>
            <a:r>
              <a:rPr lang="it-IT" dirty="0" smtClean="0"/>
              <a:t> venga riconosciuta </a:t>
            </a:r>
            <a:r>
              <a:rPr lang="it-IT" b="1" dirty="0" smtClean="0"/>
              <a:t>anche </a:t>
            </a:r>
            <a:r>
              <a:rPr lang="it-IT" dirty="0" smtClean="0"/>
              <a:t>«i</a:t>
            </a:r>
            <a:r>
              <a:rPr lang="it-IT" u="sng" dirty="0" smtClean="0"/>
              <a:t>n caso di archiviazione per morte del reo</a:t>
            </a:r>
            <a:r>
              <a:rPr lang="it-IT" dirty="0" smtClean="0"/>
              <a:t>», qualora successivamente sia stata pronunciata  nei confronti dei coimputati, sulla base del medesimo materiale probatorio, sentenza di assoluzione perché il fatto non sussiste.</a:t>
            </a:r>
          </a:p>
          <a:p>
            <a:r>
              <a:rPr lang="it-IT" dirty="0" smtClean="0"/>
              <a:t> </a:t>
            </a:r>
          </a:p>
          <a:p>
            <a:r>
              <a:rPr lang="it-IT" dirty="0" smtClean="0"/>
              <a:t>    La Corte rimettente - chiamata a pronunciarsi sul ricorso delle figlie di un indagato nei cui confronti era stato emesso provvedimento di archiviazione per morte - rileva che </a:t>
            </a:r>
            <a:r>
              <a:rPr lang="it-IT" u="sng" dirty="0" smtClean="0"/>
              <a:t>l'estinzione del reato per 'morte del reo' non rientra tra le formule di proscioglimento </a:t>
            </a:r>
            <a:r>
              <a:rPr lang="it-IT" dirty="0" smtClean="0"/>
              <a:t>a cui è ricollegata l'ingiustizia sostanziale della detenzione, elencate dall'art. 314, comma 1, cod. proc. </a:t>
            </a:r>
            <a:r>
              <a:rPr lang="it-IT" dirty="0" err="1" smtClean="0"/>
              <a:t>pen</a:t>
            </a:r>
            <a:r>
              <a:rPr lang="it-IT" dirty="0" smtClean="0"/>
              <a:t>. e richiamate dal comma 3. </a:t>
            </a:r>
            <a:endParaRPr lang="it-IT"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1052736"/>
            <a:ext cx="7704856" cy="5632311"/>
          </a:xfrm>
          <a:prstGeom prst="rect">
            <a:avLst/>
          </a:prstGeom>
        </p:spPr>
        <p:txBody>
          <a:bodyPr wrap="square">
            <a:spAutoFit/>
          </a:bodyPr>
          <a:lstStyle/>
          <a:p>
            <a:r>
              <a:rPr lang="it-IT" b="1" i="1" dirty="0" smtClean="0"/>
              <a:t>La motivazione</a:t>
            </a:r>
            <a:endParaRPr lang="it-IT" b="1" dirty="0" smtClean="0"/>
          </a:p>
          <a:p>
            <a:r>
              <a:rPr lang="it-IT" dirty="0" smtClean="0"/>
              <a:t>Escluso che il caso in esame possa essere ricondotto alle ipotesi di ingiustizia formale della detenzione di cui all'art. 314, comma 2, cod. proc. </a:t>
            </a:r>
            <a:r>
              <a:rPr lang="it-IT" dirty="0" err="1" smtClean="0"/>
              <a:t>pen</a:t>
            </a:r>
            <a:r>
              <a:rPr lang="it-IT" dirty="0" smtClean="0"/>
              <a:t>., il giudice </a:t>
            </a:r>
            <a:r>
              <a:rPr lang="it-IT" i="1" dirty="0" smtClean="0"/>
              <a:t>a quo</a:t>
            </a:r>
            <a:r>
              <a:rPr lang="it-IT" dirty="0" smtClean="0"/>
              <a:t> ritiene che la disciplina censurata, nella parte in cui esclude la riparazione nel caso di archiviazione per 'morte del reo', qualora l'insussistenza del fatto addebitato all'indagato deceduto risulti accertata dalla sentenza irrevocabile di assoluzione pronunciata nei confronti dei coimputati, sia intrinsecamente irragionevole.   </a:t>
            </a:r>
          </a:p>
          <a:p>
            <a:r>
              <a:rPr lang="it-IT" dirty="0" smtClean="0"/>
              <a:t> </a:t>
            </a:r>
          </a:p>
          <a:p>
            <a:r>
              <a:rPr lang="it-IT" dirty="0" smtClean="0"/>
              <a:t>    Alla luce delle considerazioni svolte nelle sentenze della Corte costituzionale numeri 310 del 1996, 446 del 1997 e 109 del 1999, la Corte di cassazione rileva inoltre che la </a:t>
            </a:r>
            <a:r>
              <a:rPr lang="it-IT" u="sng" dirty="0" smtClean="0"/>
              <a:t>norma censurata contrasta</a:t>
            </a:r>
            <a:r>
              <a:rPr lang="it-IT" dirty="0" smtClean="0"/>
              <a:t>: con </a:t>
            </a:r>
            <a:r>
              <a:rPr lang="it-IT" b="1" dirty="0" smtClean="0"/>
              <a:t>l'art. 3 Cost</a:t>
            </a:r>
            <a:r>
              <a:rPr lang="it-IT" dirty="0" smtClean="0"/>
              <a:t>., in quanto detta una </a:t>
            </a:r>
            <a:r>
              <a:rPr lang="it-IT" b="1" dirty="0" smtClean="0"/>
              <a:t>disciplina irragionevolmente deteriore </a:t>
            </a:r>
            <a:r>
              <a:rPr lang="it-IT" dirty="0" smtClean="0"/>
              <a:t>in relazione al caso in cui l'indagato non ha potuto, solamente perché nel frattempo deceduto, essere assolto come i coimputati con una delle formule che avrebbero consentito di esercitare il diritto alla riparazione per l'ingiusta detenzione; nonché </a:t>
            </a:r>
            <a:r>
              <a:rPr lang="it-IT" b="1" dirty="0" smtClean="0"/>
              <a:t>con gli artt. 2 e 13 Cost</a:t>
            </a:r>
            <a:r>
              <a:rPr lang="it-IT" dirty="0" smtClean="0"/>
              <a:t>., in quanto, avendo l'istituto della riparazione «un fondamento squisitamente </a:t>
            </a:r>
            <a:r>
              <a:rPr lang="it-IT" b="1" dirty="0" smtClean="0"/>
              <a:t>solidaristico</a:t>
            </a:r>
            <a:r>
              <a:rPr lang="it-IT" dirty="0" smtClean="0"/>
              <a:t>», in presenza di una privazione della libertà personale rivelatasi </a:t>
            </a:r>
            <a:r>
              <a:rPr lang="it-IT" i="1" dirty="0" smtClean="0"/>
              <a:t>a posteriori</a:t>
            </a:r>
            <a:r>
              <a:rPr lang="it-IT" dirty="0" smtClean="0"/>
              <a:t> comunque </a:t>
            </a:r>
            <a:r>
              <a:rPr lang="it-IT" b="1" dirty="0" smtClean="0"/>
              <a:t>ingiusta</a:t>
            </a:r>
            <a:r>
              <a:rPr lang="it-IT" dirty="0" smtClean="0"/>
              <a:t>, si deve avere riguardo «unicamente alla oggettività della lesione».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23528" y="105307"/>
            <a:ext cx="8496944"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200" b="0" i="0" u="none" strike="noStrike" cap="none" normalizeH="0" baseline="0" dirty="0" smtClean="0">
                <a:ln>
                  <a:noFill/>
                </a:ln>
                <a:solidFill>
                  <a:srgbClr val="000000"/>
                </a:solidFill>
                <a:effectLst/>
                <a:latin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2. </a:t>
            </a:r>
            <a:r>
              <a:rPr kumimoji="0" lang="it-IT" b="0" i="0" u="none" strike="noStrike" cap="none" normalizeH="0" baseline="0" dirty="0" smtClean="0">
                <a:ln>
                  <a:noFill/>
                </a:ln>
                <a:solidFill>
                  <a:srgbClr val="000000"/>
                </a:solidFill>
                <a:effectLst/>
                <a:latin typeface="Symbol" pitchFamily="18" charset="2"/>
                <a:cs typeface="Times New Roman" pitchFamily="18" charset="0"/>
              </a:rPr>
              <a:t>-</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 La questione non è fondata</a:t>
            </a:r>
            <a:r>
              <a:rPr kumimoji="0" lang="it-IT" b="0" i="0" u="none" strike="noStrike" cap="none" normalizeH="0" baseline="0" dirty="0" smtClean="0">
                <a:ln>
                  <a:noFill/>
                </a:ln>
                <a:solidFill>
                  <a:srgbClr val="000000"/>
                </a:solidFill>
                <a:effectLst>
                  <a:outerShdw blurRad="38100" dist="38100" dir="2700000" algn="tl">
                    <a:srgbClr val="000000">
                      <a:alpha val="43137"/>
                    </a:srgbClr>
                  </a:outerShdw>
                </a:effectLst>
                <a:latin typeface="Times New Roman" pitchFamily="18" charset="0"/>
                <a:cs typeface="Times New Roman" pitchFamily="18" charset="0"/>
              </a:rPr>
              <a:t>, nei sensi di cui in motivazione</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it-IT"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it-IT"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3. – Ripetutamente chiamata a pronunciarsi sulla sfera di applicazione dell'art. 314 cod. proc. </a:t>
            </a:r>
            <a:r>
              <a:rPr kumimoji="0" lang="it-IT" b="0" i="0" u="none" strike="noStrike" cap="none" normalizeH="0" baseline="0" dirty="0" err="1" smtClean="0">
                <a:ln>
                  <a:noFill/>
                </a:ln>
                <a:solidFill>
                  <a:srgbClr val="000000"/>
                </a:solidFill>
                <a:effectLst/>
                <a:latin typeface="Times New Roman" pitchFamily="18" charset="0"/>
                <a:cs typeface="Times New Roman" pitchFamily="18" charset="0"/>
              </a:rPr>
              <a:t>pen</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 questa Corte ne ha </a:t>
            </a:r>
            <a:r>
              <a:rPr kumimoji="0" lang="it-IT" b="0" i="0" u="sng" strike="noStrike" cap="none" normalizeH="0" baseline="0" dirty="0" smtClean="0">
                <a:ln>
                  <a:noFill/>
                </a:ln>
                <a:solidFill>
                  <a:srgbClr val="000000"/>
                </a:solidFill>
                <a:effectLst/>
                <a:latin typeface="Times New Roman" pitchFamily="18" charset="0"/>
                <a:cs typeface="Times New Roman" pitchFamily="18" charset="0"/>
              </a:rPr>
              <a:t>dichiarato l'illegittimità costituzionale nella parte in cui non prevede il diritto all'equa riparazione per la detenzione</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 ingiustamente subita a seguito di </a:t>
            </a:r>
            <a:r>
              <a:rPr kumimoji="0" lang="it-IT" b="1" i="0" u="sng" strike="noStrike" cap="none" normalizeH="0" baseline="0" dirty="0" smtClean="0">
                <a:ln>
                  <a:noFill/>
                </a:ln>
                <a:solidFill>
                  <a:srgbClr val="000000"/>
                </a:solidFill>
                <a:effectLst/>
                <a:latin typeface="Times New Roman" pitchFamily="18" charset="0"/>
                <a:cs typeface="Times New Roman" pitchFamily="18" charset="0"/>
              </a:rPr>
              <a:t>erroneo</a:t>
            </a:r>
            <a:r>
              <a:rPr kumimoji="0" lang="it-IT" b="0" i="0" u="sng" strike="noStrike" cap="none" normalizeH="0" baseline="0" dirty="0" smtClean="0">
                <a:ln>
                  <a:noFill/>
                </a:ln>
                <a:solidFill>
                  <a:srgbClr val="000000"/>
                </a:solidFill>
                <a:effectLst/>
                <a:latin typeface="Times New Roman" pitchFamily="18" charset="0"/>
                <a:cs typeface="Times New Roman" pitchFamily="18" charset="0"/>
              </a:rPr>
              <a:t> ordine di esecuzione </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it-IT" b="0" i="0" u="sng" strike="noStrike" cap="none" normalizeH="0" baseline="0" dirty="0" smtClean="0">
                <a:ln>
                  <a:noFill/>
                </a:ln>
                <a:solidFill>
                  <a:srgbClr val="800080"/>
                </a:solidFill>
                <a:effectLst/>
                <a:latin typeface="Times New Roman" pitchFamily="18" charset="0"/>
                <a:cs typeface="Times New Roman" pitchFamily="18" charset="0"/>
                <a:hlinkClick r:id="rId2"/>
              </a:rPr>
              <a:t>sentenza n. 310 del 1996</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 e </a:t>
            </a:r>
            <a:r>
              <a:rPr kumimoji="0" lang="it-IT" b="0" i="0" u="sng" strike="noStrike" cap="none" normalizeH="0" baseline="0" dirty="0" smtClean="0">
                <a:ln>
                  <a:noFill/>
                </a:ln>
                <a:solidFill>
                  <a:srgbClr val="000000"/>
                </a:solidFill>
                <a:effectLst/>
                <a:latin typeface="Times New Roman" pitchFamily="18" charset="0"/>
                <a:cs typeface="Times New Roman" pitchFamily="18" charset="0"/>
              </a:rPr>
              <a:t>di arresto in flagranza o di fermo </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it-IT" b="0" i="0" u="sng" strike="noStrike" cap="none" normalizeH="0" baseline="0" dirty="0" smtClean="0">
                <a:ln>
                  <a:noFill/>
                </a:ln>
                <a:solidFill>
                  <a:srgbClr val="800080"/>
                </a:solidFill>
                <a:effectLst/>
                <a:latin typeface="Times New Roman" pitchFamily="18" charset="0"/>
                <a:cs typeface="Times New Roman" pitchFamily="18" charset="0"/>
                <a:hlinkClick r:id="rId3"/>
              </a:rPr>
              <a:t>sentenza n. 109 del 1999</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 La Corte ha fatto riferimento sia all'art. 3 Cost., a causa del trattamento discriminatorio riservato alle situazioni esaminate rispetto a quella di chi abbia subito la detenzione a seguito di una misura cautelare, sia agli artt. 2 e 13 Cost. (</a:t>
            </a:r>
            <a:r>
              <a:rPr kumimoji="0" lang="it-IT" b="0" i="0" u="sng" strike="noStrike" cap="none" normalizeH="0" baseline="0" dirty="0" smtClean="0">
                <a:ln>
                  <a:noFill/>
                </a:ln>
                <a:solidFill>
                  <a:srgbClr val="800080"/>
                </a:solidFill>
                <a:effectLst/>
                <a:latin typeface="Times New Roman" pitchFamily="18" charset="0"/>
                <a:cs typeface="Times New Roman" pitchFamily="18" charset="0"/>
                <a:hlinkClick r:id="rId3"/>
              </a:rPr>
              <a:t>sentenza n. 109 del 1999</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 richiamando la </a:t>
            </a:r>
            <a:r>
              <a:rPr kumimoji="0" lang="it-IT" b="0" i="0" u="sng" strike="noStrike" cap="none" normalizeH="0" baseline="0" dirty="0" smtClean="0">
                <a:ln>
                  <a:noFill/>
                </a:ln>
                <a:solidFill>
                  <a:srgbClr val="800080"/>
                </a:solidFill>
                <a:effectLst/>
                <a:latin typeface="Times New Roman" pitchFamily="18" charset="0"/>
                <a:cs typeface="Times New Roman" pitchFamily="18" charset="0"/>
                <a:hlinkClick r:id="rId4"/>
              </a:rPr>
              <a:t>sentenza n. 446 del 1997</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 nella quale erano già stati posti in luce il </a:t>
            </a:r>
            <a:r>
              <a:rPr kumimoji="0" lang="it-IT" b="1" i="0" u="none" strike="noStrike" cap="none" normalizeH="0" baseline="0" dirty="0" smtClean="0">
                <a:ln>
                  <a:noFill/>
                </a:ln>
                <a:solidFill>
                  <a:srgbClr val="000000"/>
                </a:solidFill>
                <a:effectLst/>
                <a:latin typeface="Times New Roman" pitchFamily="18" charset="0"/>
                <a:cs typeface="Times New Roman" pitchFamily="18" charset="0"/>
              </a:rPr>
              <a:t>fondamento solidaristico</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 della riparazione per l'ingiusta detenzione e l'esigenza che, «in presenza di una lesione della libertà personale rivelatasi comunque ingiusta, con accertamento </a:t>
            </a:r>
            <a:r>
              <a:rPr kumimoji="0" lang="it-IT" b="0" i="1" u="none" strike="noStrike" cap="none" normalizeH="0" baseline="0" dirty="0" smtClean="0">
                <a:ln>
                  <a:noFill/>
                </a:ln>
                <a:solidFill>
                  <a:srgbClr val="000000"/>
                </a:solidFill>
                <a:effectLst/>
                <a:latin typeface="Times New Roman" pitchFamily="18" charset="0"/>
                <a:cs typeface="Times New Roman" pitchFamily="18" charset="0"/>
              </a:rPr>
              <a:t>ex post</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 in ragione della qualità del bene offeso si deve avere riguardo unicamente alla oggettività della lesione stessa».</a:t>
            </a:r>
            <a:endParaRPr kumimoji="0" lang="it-IT"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it-IT"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    Successivamente, sulla base dei principî affermati nelle precedenti sentenze di accoglimento, la Corte ha ritenuto </a:t>
            </a:r>
            <a:r>
              <a:rPr kumimoji="0" lang="it-IT" b="1" i="0" u="none" strike="noStrike" cap="none" normalizeH="0" baseline="0" dirty="0" smtClean="0">
                <a:ln>
                  <a:noFill/>
                </a:ln>
                <a:solidFill>
                  <a:srgbClr val="000000"/>
                </a:solidFill>
                <a:effectLst/>
                <a:latin typeface="Times New Roman" pitchFamily="18" charset="0"/>
                <a:cs typeface="Times New Roman" pitchFamily="18" charset="0"/>
              </a:rPr>
              <a:t>superabili in via interpretativa altri dubbi di legittimità costituzionale</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 prospettati in relazione all'ambito di applicazione dell'art. 314 cod. proc. </a:t>
            </a:r>
            <a:r>
              <a:rPr kumimoji="0" lang="it-IT" b="0" i="0" u="none" strike="noStrike" cap="none" normalizeH="0" baseline="0" dirty="0" err="1" smtClean="0">
                <a:ln>
                  <a:noFill/>
                </a:ln>
                <a:solidFill>
                  <a:srgbClr val="000000"/>
                </a:solidFill>
                <a:effectLst/>
                <a:latin typeface="Times New Roman" pitchFamily="18" charset="0"/>
                <a:cs typeface="Times New Roman" pitchFamily="18" charset="0"/>
              </a:rPr>
              <a:t>pen…</a:t>
            </a:r>
            <a:r>
              <a:rPr kumimoji="0" lang="it-IT"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it-IT"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332656"/>
            <a:ext cx="8568952" cy="6740307"/>
          </a:xfrm>
          <a:prstGeom prst="rect">
            <a:avLst/>
          </a:prstGeom>
          <a:noFill/>
        </p:spPr>
        <p:txBody>
          <a:bodyPr wrap="square" rtlCol="0">
            <a:spAutoFit/>
          </a:bodyPr>
          <a:lstStyle/>
          <a:p>
            <a:r>
              <a:rPr lang="it-IT" dirty="0" smtClean="0"/>
              <a:t> %</a:t>
            </a:r>
          </a:p>
          <a:p>
            <a:r>
              <a:rPr lang="it-IT" dirty="0" smtClean="0"/>
              <a:t>4. – Nel caso in esame </a:t>
            </a:r>
            <a:r>
              <a:rPr lang="it-IT" b="1" dirty="0" smtClean="0"/>
              <a:t>le stesse argomentazioni </a:t>
            </a:r>
            <a:r>
              <a:rPr lang="it-IT" dirty="0" smtClean="0"/>
              <a:t>svolte dalla Corte di cassazione nell'ordinanza con cui è stata sollevata la questione di legittimità costituzionale dell'art. 314, comma 3, cod. proc. </a:t>
            </a:r>
            <a:r>
              <a:rPr lang="it-IT" dirty="0" err="1" smtClean="0"/>
              <a:t>pen</a:t>
            </a:r>
            <a:r>
              <a:rPr lang="it-IT" dirty="0" smtClean="0"/>
              <a:t>., emessa prima delle sentenze interpretative alle quali si è fatto riferimento, </a:t>
            </a:r>
            <a:r>
              <a:rPr lang="it-IT" b="1" dirty="0" smtClean="0"/>
              <a:t>possono essere agevolmente addotte a sostegno di una lettura della disciplina censurata conforme a Costituzione</a:t>
            </a:r>
            <a:r>
              <a:rPr lang="it-IT" dirty="0" smtClean="0"/>
              <a:t>.</a:t>
            </a:r>
          </a:p>
          <a:p>
            <a:r>
              <a:rPr lang="it-IT" dirty="0" smtClean="0"/>
              <a:t> </a:t>
            </a:r>
          </a:p>
          <a:p>
            <a:r>
              <a:rPr lang="it-IT" dirty="0" smtClean="0"/>
              <a:t>    Ove si tenga presente, alla luce dei parametri di cui agli artt. 2, 3, 13 e 24, quarto comma, Cost., che ai fini del riconoscimento del relativo diritto rileva unicamente una privazione della libertà personale rivelatasi </a:t>
            </a:r>
            <a:r>
              <a:rPr lang="it-IT" i="1" dirty="0" smtClean="0"/>
              <a:t>a posteriori</a:t>
            </a:r>
            <a:r>
              <a:rPr lang="it-IT" dirty="0" smtClean="0"/>
              <a:t> comunque ingiusta, gli effetti dell'assoluzione con sentenza irrevocabile perché il fatto non sussiste, pronunciata nei confronti dei coimputati della persona la cui posizione era stata archiviata per morte, non possono non essere estesi agli eredi di tale soggetto qualora emerga incontroverti-bilmente che anch'egli sarebbe stato assolto con la medesima formula adottata per i concorrenti nel reato, ove non fosse deceduto prima della conclusione del procedimento.</a:t>
            </a:r>
          </a:p>
          <a:p>
            <a:r>
              <a:rPr lang="it-IT" dirty="0" smtClean="0"/>
              <a:t> </a:t>
            </a:r>
          </a:p>
          <a:p>
            <a:r>
              <a:rPr lang="it-IT" dirty="0" smtClean="0"/>
              <a:t>L'interpretazione conforme a Costituzione è avvalorata da significative </a:t>
            </a:r>
            <a:r>
              <a:rPr lang="it-IT" u="sng" dirty="0" smtClean="0"/>
              <a:t>indicazioni normative, anche di natura </a:t>
            </a:r>
            <a:r>
              <a:rPr lang="it-IT" u="sng" dirty="0" err="1" smtClean="0"/>
              <a:t>sovranazionale</a:t>
            </a:r>
            <a:r>
              <a:rPr lang="it-IT" dirty="0" err="1" smtClean="0"/>
              <a:t>…</a:t>
            </a:r>
            <a:r>
              <a:rPr lang="it-IT" dirty="0" smtClean="0"/>
              <a:t>.     La questione deve pertanto essere dichiarata non fondata, in quanto l'art. 314, comma 3, cod. proc. </a:t>
            </a:r>
            <a:r>
              <a:rPr lang="it-IT" dirty="0" err="1" smtClean="0"/>
              <a:t>pen</a:t>
            </a:r>
            <a:r>
              <a:rPr lang="it-IT" dirty="0" smtClean="0"/>
              <a:t>. </a:t>
            </a:r>
            <a:r>
              <a:rPr lang="it-IT" b="1" dirty="0" smtClean="0"/>
              <a:t>va interpretato nel senso che il diritto alla riparazione per l'ingiusta detenzione opera anche in favore degli eredi dell'indagato la cui posizione sia stata archiviata per 'morte del reo</a:t>
            </a:r>
            <a:r>
              <a:rPr lang="it-IT" dirty="0" smtClean="0"/>
              <a:t>', qualora nella sentenza irrevocabile di assoluzione pronunciata nei confronti dei coimputati risulti accertata l'insussistenza del fatto a lui addebitato.</a:t>
            </a:r>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23528" y="332656"/>
            <a:ext cx="8352928" cy="5078313"/>
          </a:xfrm>
          <a:prstGeom prst="rect">
            <a:avLst/>
          </a:prstGeom>
          <a:noFill/>
        </p:spPr>
        <p:txBody>
          <a:bodyPr wrap="square" rtlCol="0">
            <a:spAutoFit/>
          </a:bodyPr>
          <a:lstStyle/>
          <a:p>
            <a:r>
              <a:rPr lang="it-IT" b="1" i="1" dirty="0" smtClean="0"/>
              <a:t>Il dispositivo:</a:t>
            </a:r>
            <a:endParaRPr lang="it-IT" b="1" dirty="0" smtClean="0"/>
          </a:p>
          <a:p>
            <a:pPr algn="ctr"/>
            <a:r>
              <a:rPr lang="it-IT" dirty="0" smtClean="0"/>
              <a:t> per questi motivi</a:t>
            </a:r>
          </a:p>
          <a:p>
            <a:r>
              <a:rPr lang="it-IT" dirty="0" smtClean="0"/>
              <a:t> </a:t>
            </a:r>
          </a:p>
          <a:p>
            <a:r>
              <a:rPr lang="it-IT" dirty="0" smtClean="0"/>
              <a:t>    LA CORTE COSTITUZIONALE</a:t>
            </a:r>
          </a:p>
          <a:p>
            <a:r>
              <a:rPr lang="it-IT" dirty="0" smtClean="0"/>
              <a:t> </a:t>
            </a:r>
          </a:p>
          <a:p>
            <a:r>
              <a:rPr lang="it-IT" i="1" dirty="0" smtClean="0"/>
              <a:t>    dichiara</a:t>
            </a:r>
            <a:r>
              <a:rPr lang="it-IT" dirty="0" smtClean="0"/>
              <a:t> non fondata, </a:t>
            </a:r>
            <a:r>
              <a:rPr lang="it-IT" dirty="0" smtClean="0">
                <a:effectLst>
                  <a:outerShdw blurRad="38100" dist="38100" dir="2700000" algn="tl">
                    <a:srgbClr val="000000">
                      <a:alpha val="43137"/>
                    </a:srgbClr>
                  </a:outerShdw>
                </a:effectLst>
              </a:rPr>
              <a:t>nei sensi di cui in motivazione</a:t>
            </a:r>
            <a:r>
              <a:rPr lang="it-IT" dirty="0" smtClean="0"/>
              <a:t>, la questione di legittimità costituzionale dell'art. 314, comma 3, del codice di procedura penale, sollevata, in riferimento agli artt. 2, 3, 13 e 24, quarto comma, della Costituzione, dalla Corte di cassazione, con l'ordinanza in epigrafe.</a:t>
            </a:r>
          </a:p>
          <a:p>
            <a:r>
              <a:rPr lang="it-IT" dirty="0" smtClean="0"/>
              <a:t> </a:t>
            </a:r>
          </a:p>
          <a:p>
            <a:r>
              <a:rPr lang="it-IT" dirty="0" smtClean="0"/>
              <a:t>    Così deciso in Roma, nella sede della Corte costituzionale, Palazzo della Consulta,  il 13 dicembre 2004.</a:t>
            </a:r>
          </a:p>
          <a:p>
            <a:r>
              <a:rPr lang="it-IT" dirty="0" smtClean="0"/>
              <a:t> </a:t>
            </a:r>
          </a:p>
          <a:p>
            <a:r>
              <a:rPr lang="it-IT" dirty="0" smtClean="0"/>
              <a:t> </a:t>
            </a:r>
          </a:p>
          <a:p>
            <a:r>
              <a:rPr lang="it-IT" dirty="0" smtClean="0"/>
              <a:t>    Valerio ONIDA, Presidente</a:t>
            </a:r>
          </a:p>
          <a:p>
            <a:r>
              <a:rPr lang="it-IT" dirty="0" smtClean="0"/>
              <a:t> </a:t>
            </a:r>
          </a:p>
          <a:p>
            <a:r>
              <a:rPr lang="it-IT" dirty="0" smtClean="0"/>
              <a:t>    Guido NEPPI MODONA, Redattore</a:t>
            </a:r>
          </a:p>
          <a:p>
            <a:endParaRPr lang="it-IT" b="1" i="1"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113</Words>
  <Application>Microsoft Office PowerPoint</Application>
  <PresentationFormat>Presentazione su schermo (4:3)</PresentationFormat>
  <Paragraphs>51</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roberto</dc:creator>
  <cp:lastModifiedBy>roberto</cp:lastModifiedBy>
  <cp:revision>10</cp:revision>
  <dcterms:created xsi:type="dcterms:W3CDTF">2012-11-19T13:40:27Z</dcterms:created>
  <dcterms:modified xsi:type="dcterms:W3CDTF">2013-12-01T17:43:46Z</dcterms:modified>
</cp:coreProperties>
</file>